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69"/>
  </p:notesMasterIdLst>
  <p:sldIdLst>
    <p:sldId id="256" r:id="rId2"/>
    <p:sldId id="420" r:id="rId3"/>
    <p:sldId id="361" r:id="rId4"/>
    <p:sldId id="362" r:id="rId5"/>
    <p:sldId id="417" r:id="rId6"/>
    <p:sldId id="363" r:id="rId7"/>
    <p:sldId id="364" r:id="rId8"/>
    <p:sldId id="365" r:id="rId9"/>
    <p:sldId id="366" r:id="rId10"/>
    <p:sldId id="367" r:id="rId11"/>
    <p:sldId id="422" r:id="rId12"/>
    <p:sldId id="429" r:id="rId13"/>
    <p:sldId id="425" r:id="rId14"/>
    <p:sldId id="426" r:id="rId15"/>
    <p:sldId id="427" r:id="rId16"/>
    <p:sldId id="428" r:id="rId17"/>
    <p:sldId id="423" r:id="rId18"/>
    <p:sldId id="436" r:id="rId19"/>
    <p:sldId id="304" r:id="rId20"/>
    <p:sldId id="431" r:id="rId21"/>
    <p:sldId id="309" r:id="rId22"/>
    <p:sldId id="435" r:id="rId23"/>
    <p:sldId id="434" r:id="rId24"/>
    <p:sldId id="368" r:id="rId25"/>
    <p:sldId id="369" r:id="rId26"/>
    <p:sldId id="371" r:id="rId27"/>
    <p:sldId id="415" r:id="rId28"/>
    <p:sldId id="416" r:id="rId29"/>
    <p:sldId id="394" r:id="rId30"/>
    <p:sldId id="395" r:id="rId31"/>
    <p:sldId id="396" r:id="rId32"/>
    <p:sldId id="397" r:id="rId33"/>
    <p:sldId id="398" r:id="rId34"/>
    <p:sldId id="408" r:id="rId35"/>
    <p:sldId id="400" r:id="rId36"/>
    <p:sldId id="401" r:id="rId37"/>
    <p:sldId id="413" r:id="rId38"/>
    <p:sldId id="412" r:id="rId39"/>
    <p:sldId id="374" r:id="rId40"/>
    <p:sldId id="414" r:id="rId41"/>
    <p:sldId id="409" r:id="rId42"/>
    <p:sldId id="410" r:id="rId43"/>
    <p:sldId id="418" r:id="rId44"/>
    <p:sldId id="402" r:id="rId45"/>
    <p:sldId id="403" r:id="rId46"/>
    <p:sldId id="404" r:id="rId47"/>
    <p:sldId id="405" r:id="rId48"/>
    <p:sldId id="406" r:id="rId49"/>
    <p:sldId id="376" r:id="rId50"/>
    <p:sldId id="377" r:id="rId51"/>
    <p:sldId id="379" r:id="rId52"/>
    <p:sldId id="380" r:id="rId53"/>
    <p:sldId id="381" r:id="rId54"/>
    <p:sldId id="382" r:id="rId55"/>
    <p:sldId id="383" r:id="rId56"/>
    <p:sldId id="385" r:id="rId57"/>
    <p:sldId id="386" r:id="rId58"/>
    <p:sldId id="387" r:id="rId59"/>
    <p:sldId id="388" r:id="rId60"/>
    <p:sldId id="389" r:id="rId61"/>
    <p:sldId id="390" r:id="rId62"/>
    <p:sldId id="373" r:id="rId63"/>
    <p:sldId id="438" r:id="rId64"/>
    <p:sldId id="419" r:id="rId65"/>
    <p:sldId id="439" r:id="rId66"/>
    <p:sldId id="440" r:id="rId67"/>
    <p:sldId id="43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10" autoAdjust="0"/>
  </p:normalViewPr>
  <p:slideViewPr>
    <p:cSldViewPr>
      <p:cViewPr>
        <p:scale>
          <a:sx n="71" d="100"/>
          <a:sy n="71" d="100"/>
        </p:scale>
        <p:origin x="-1542"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566E6-C5C9-4150-871C-D156D4C042A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F78BA03A-CD9F-4256-8893-2BDF62A9C778}">
      <dgm:prSet phldrT="[Текст]"/>
      <dgm:spPr/>
      <dgm:t>
        <a:bodyPr/>
        <a:lstStyle/>
        <a:p>
          <a:r>
            <a:rPr lang="ru-RU" dirty="0" smtClean="0"/>
            <a:t>Наведенное напряжение (потенциал относительно земли)</a:t>
          </a:r>
          <a:endParaRPr lang="ru-RU" dirty="0"/>
        </a:p>
      </dgm:t>
    </dgm:pt>
    <dgm:pt modelId="{A5E8964A-88EE-48EE-B41C-ADAE01DB2310}" type="parTrans" cxnId="{F2213D6C-DBE6-4E48-95D4-4D5E6C9F0FB8}">
      <dgm:prSet/>
      <dgm:spPr/>
      <dgm:t>
        <a:bodyPr/>
        <a:lstStyle/>
        <a:p>
          <a:endParaRPr lang="ru-RU"/>
        </a:p>
      </dgm:t>
    </dgm:pt>
    <dgm:pt modelId="{FA464C6B-03ED-47EA-AE3F-FD44E1597CB3}" type="sibTrans" cxnId="{F2213D6C-DBE6-4E48-95D4-4D5E6C9F0FB8}">
      <dgm:prSet/>
      <dgm:spPr/>
      <dgm:t>
        <a:bodyPr/>
        <a:lstStyle/>
        <a:p>
          <a:endParaRPr lang="ru-RU"/>
        </a:p>
      </dgm:t>
    </dgm:pt>
    <dgm:pt modelId="{B64D87A7-A764-431F-A510-594BAD5FAA7F}">
      <dgm:prSet phldrT="[Текст]" custT="1"/>
      <dgm:spPr/>
      <dgm:t>
        <a:bodyPr/>
        <a:lstStyle/>
        <a:p>
          <a:r>
            <a:rPr lang="ru-RU" sz="1400" dirty="0" smtClean="0"/>
            <a:t>Емкостное</a:t>
          </a:r>
        </a:p>
        <a:p>
          <a:r>
            <a:rPr lang="ru-RU" sz="1400" dirty="0" smtClean="0"/>
            <a:t> влияние</a:t>
          </a:r>
        </a:p>
        <a:p>
          <a:r>
            <a:rPr lang="ru-RU" sz="1400" dirty="0" smtClean="0"/>
            <a:t>(электростатическая составляющая</a:t>
          </a:r>
          <a:r>
            <a:rPr lang="ru-RU" sz="1200" dirty="0" smtClean="0"/>
            <a:t>)</a:t>
          </a:r>
          <a:endParaRPr lang="ru-RU" sz="1200" dirty="0"/>
        </a:p>
      </dgm:t>
    </dgm:pt>
    <dgm:pt modelId="{E400E1FA-2FE5-408A-96B7-9D844A86D93C}" type="parTrans" cxnId="{2432DA62-C5E5-4DB3-AE2B-161BA7209383}">
      <dgm:prSet/>
      <dgm:spPr/>
      <dgm:t>
        <a:bodyPr/>
        <a:lstStyle/>
        <a:p>
          <a:endParaRPr lang="ru-RU"/>
        </a:p>
      </dgm:t>
    </dgm:pt>
    <dgm:pt modelId="{3AD7AF95-7ABA-487B-88B3-24766F5DB64C}" type="sibTrans" cxnId="{2432DA62-C5E5-4DB3-AE2B-161BA7209383}">
      <dgm:prSet/>
      <dgm:spPr/>
      <dgm:t>
        <a:bodyPr/>
        <a:lstStyle/>
        <a:p>
          <a:endParaRPr lang="ru-RU"/>
        </a:p>
      </dgm:t>
    </dgm:pt>
    <dgm:pt modelId="{8772E2C6-D309-4D7E-AA0A-631B31C03A9A}">
      <dgm:prSet phldrT="[Текст]"/>
      <dgm:spPr/>
      <dgm:t>
        <a:bodyPr/>
        <a:lstStyle/>
        <a:p>
          <a:r>
            <a:rPr lang="ru-RU" dirty="0" smtClean="0"/>
            <a:t>Индуктивное влияние (электромагнитная составляющая)</a:t>
          </a:r>
          <a:endParaRPr lang="ru-RU" dirty="0"/>
        </a:p>
      </dgm:t>
    </dgm:pt>
    <dgm:pt modelId="{DAE8311A-963E-4423-A91A-827690FD8039}" type="parTrans" cxnId="{92B8007F-2A35-4EF9-A254-A66FEE7DDC7D}">
      <dgm:prSet/>
      <dgm:spPr/>
      <dgm:t>
        <a:bodyPr/>
        <a:lstStyle/>
        <a:p>
          <a:endParaRPr lang="ru-RU"/>
        </a:p>
      </dgm:t>
    </dgm:pt>
    <dgm:pt modelId="{E2A99E60-337D-435C-ADA8-893CAAE33CB3}" type="sibTrans" cxnId="{92B8007F-2A35-4EF9-A254-A66FEE7DDC7D}">
      <dgm:prSet/>
      <dgm:spPr/>
      <dgm:t>
        <a:bodyPr/>
        <a:lstStyle/>
        <a:p>
          <a:endParaRPr lang="ru-RU"/>
        </a:p>
      </dgm:t>
    </dgm:pt>
    <dgm:pt modelId="{803EFCD5-EA56-4066-BC28-154ED3B6EFD0}" type="pres">
      <dgm:prSet presAssocID="{A62566E6-C5C9-4150-871C-D156D4C042A9}" presName="cycle" presStyleCnt="0">
        <dgm:presLayoutVars>
          <dgm:chMax val="1"/>
          <dgm:dir/>
          <dgm:animLvl val="ctr"/>
          <dgm:resizeHandles val="exact"/>
        </dgm:presLayoutVars>
      </dgm:prSet>
      <dgm:spPr/>
      <dgm:t>
        <a:bodyPr/>
        <a:lstStyle/>
        <a:p>
          <a:endParaRPr lang="ru-RU"/>
        </a:p>
      </dgm:t>
    </dgm:pt>
    <dgm:pt modelId="{C66ADFA5-8ED2-4D65-A1E5-45EEA111F4F9}" type="pres">
      <dgm:prSet presAssocID="{F78BA03A-CD9F-4256-8893-2BDF62A9C778}" presName="centerShape" presStyleLbl="node0" presStyleIdx="0" presStyleCnt="1"/>
      <dgm:spPr/>
      <dgm:t>
        <a:bodyPr/>
        <a:lstStyle/>
        <a:p>
          <a:endParaRPr lang="ru-RU"/>
        </a:p>
      </dgm:t>
    </dgm:pt>
    <dgm:pt modelId="{0D48E860-B070-4B7A-85B9-A14866B57ADE}" type="pres">
      <dgm:prSet presAssocID="{E400E1FA-2FE5-408A-96B7-9D844A86D93C}" presName="parTrans" presStyleLbl="bgSibTrans2D1" presStyleIdx="0" presStyleCnt="2" custLinFactNeighborX="467" custLinFactNeighborY="30248"/>
      <dgm:spPr/>
      <dgm:t>
        <a:bodyPr/>
        <a:lstStyle/>
        <a:p>
          <a:endParaRPr lang="ru-RU"/>
        </a:p>
      </dgm:t>
    </dgm:pt>
    <dgm:pt modelId="{2AD59F9A-6604-4471-B735-82124277ACAB}" type="pres">
      <dgm:prSet presAssocID="{B64D87A7-A764-431F-A510-594BAD5FAA7F}" presName="node" presStyleLbl="node1" presStyleIdx="0" presStyleCnt="2" custScaleX="150219">
        <dgm:presLayoutVars>
          <dgm:bulletEnabled val="1"/>
        </dgm:presLayoutVars>
      </dgm:prSet>
      <dgm:spPr/>
      <dgm:t>
        <a:bodyPr/>
        <a:lstStyle/>
        <a:p>
          <a:endParaRPr lang="ru-RU"/>
        </a:p>
      </dgm:t>
    </dgm:pt>
    <dgm:pt modelId="{96CCB814-51D3-4B2B-ACD4-E16D60EDADF7}" type="pres">
      <dgm:prSet presAssocID="{DAE8311A-963E-4423-A91A-827690FD8039}" presName="parTrans" presStyleLbl="bgSibTrans2D1" presStyleIdx="1" presStyleCnt="2"/>
      <dgm:spPr/>
      <dgm:t>
        <a:bodyPr/>
        <a:lstStyle/>
        <a:p>
          <a:endParaRPr lang="ru-RU"/>
        </a:p>
      </dgm:t>
    </dgm:pt>
    <dgm:pt modelId="{2A989EA2-334C-4293-8A4E-D8F6C6979A10}" type="pres">
      <dgm:prSet presAssocID="{8772E2C6-D309-4D7E-AA0A-631B31C03A9A}" presName="node" presStyleLbl="node1" presStyleIdx="1" presStyleCnt="2" custScaleX="133479">
        <dgm:presLayoutVars>
          <dgm:bulletEnabled val="1"/>
        </dgm:presLayoutVars>
      </dgm:prSet>
      <dgm:spPr/>
      <dgm:t>
        <a:bodyPr/>
        <a:lstStyle/>
        <a:p>
          <a:endParaRPr lang="ru-RU"/>
        </a:p>
      </dgm:t>
    </dgm:pt>
  </dgm:ptLst>
  <dgm:cxnLst>
    <dgm:cxn modelId="{3F03D848-AAF5-4A89-878B-AA0B39126E3F}" type="presOf" srcId="{8772E2C6-D309-4D7E-AA0A-631B31C03A9A}" destId="{2A989EA2-334C-4293-8A4E-D8F6C6979A10}" srcOrd="0" destOrd="0" presId="urn:microsoft.com/office/officeart/2005/8/layout/radial4"/>
    <dgm:cxn modelId="{2379743A-0F04-4FF5-BD21-C3665BCDB7FB}" type="presOf" srcId="{B64D87A7-A764-431F-A510-594BAD5FAA7F}" destId="{2AD59F9A-6604-4471-B735-82124277ACAB}" srcOrd="0" destOrd="0" presId="urn:microsoft.com/office/officeart/2005/8/layout/radial4"/>
    <dgm:cxn modelId="{F2213D6C-DBE6-4E48-95D4-4D5E6C9F0FB8}" srcId="{A62566E6-C5C9-4150-871C-D156D4C042A9}" destId="{F78BA03A-CD9F-4256-8893-2BDF62A9C778}" srcOrd="0" destOrd="0" parTransId="{A5E8964A-88EE-48EE-B41C-ADAE01DB2310}" sibTransId="{FA464C6B-03ED-47EA-AE3F-FD44E1597CB3}"/>
    <dgm:cxn modelId="{4034F949-7699-4339-B4CD-50711D3FB730}" type="presOf" srcId="{DAE8311A-963E-4423-A91A-827690FD8039}" destId="{96CCB814-51D3-4B2B-ACD4-E16D60EDADF7}" srcOrd="0" destOrd="0" presId="urn:microsoft.com/office/officeart/2005/8/layout/radial4"/>
    <dgm:cxn modelId="{B170494B-EFBD-48FF-9A6A-FF92AECCCBE4}" type="presOf" srcId="{F78BA03A-CD9F-4256-8893-2BDF62A9C778}" destId="{C66ADFA5-8ED2-4D65-A1E5-45EEA111F4F9}" srcOrd="0" destOrd="0" presId="urn:microsoft.com/office/officeart/2005/8/layout/radial4"/>
    <dgm:cxn modelId="{92B8007F-2A35-4EF9-A254-A66FEE7DDC7D}" srcId="{F78BA03A-CD9F-4256-8893-2BDF62A9C778}" destId="{8772E2C6-D309-4D7E-AA0A-631B31C03A9A}" srcOrd="1" destOrd="0" parTransId="{DAE8311A-963E-4423-A91A-827690FD8039}" sibTransId="{E2A99E60-337D-435C-ADA8-893CAAE33CB3}"/>
    <dgm:cxn modelId="{2432DA62-C5E5-4DB3-AE2B-161BA7209383}" srcId="{F78BA03A-CD9F-4256-8893-2BDF62A9C778}" destId="{B64D87A7-A764-431F-A510-594BAD5FAA7F}" srcOrd="0" destOrd="0" parTransId="{E400E1FA-2FE5-408A-96B7-9D844A86D93C}" sibTransId="{3AD7AF95-7ABA-487B-88B3-24766F5DB64C}"/>
    <dgm:cxn modelId="{89011078-340D-45E5-873F-2DC8C4D54B96}" type="presOf" srcId="{E400E1FA-2FE5-408A-96B7-9D844A86D93C}" destId="{0D48E860-B070-4B7A-85B9-A14866B57ADE}" srcOrd="0" destOrd="0" presId="urn:microsoft.com/office/officeart/2005/8/layout/radial4"/>
    <dgm:cxn modelId="{8F9A050C-5A7E-4CA7-AD66-E3F899BA293C}" type="presOf" srcId="{A62566E6-C5C9-4150-871C-D156D4C042A9}" destId="{803EFCD5-EA56-4066-BC28-154ED3B6EFD0}" srcOrd="0" destOrd="0" presId="urn:microsoft.com/office/officeart/2005/8/layout/radial4"/>
    <dgm:cxn modelId="{9229A823-9923-43DF-871D-3479636548D8}" type="presParOf" srcId="{803EFCD5-EA56-4066-BC28-154ED3B6EFD0}" destId="{C66ADFA5-8ED2-4D65-A1E5-45EEA111F4F9}" srcOrd="0" destOrd="0" presId="urn:microsoft.com/office/officeart/2005/8/layout/radial4"/>
    <dgm:cxn modelId="{BB81AB67-9952-41F8-ACE8-DB0CA74BD2FD}" type="presParOf" srcId="{803EFCD5-EA56-4066-BC28-154ED3B6EFD0}" destId="{0D48E860-B070-4B7A-85B9-A14866B57ADE}" srcOrd="1" destOrd="0" presId="urn:microsoft.com/office/officeart/2005/8/layout/radial4"/>
    <dgm:cxn modelId="{5C4308C2-6AAC-43FB-91E5-E5D649636D22}" type="presParOf" srcId="{803EFCD5-EA56-4066-BC28-154ED3B6EFD0}" destId="{2AD59F9A-6604-4471-B735-82124277ACAB}" srcOrd="2" destOrd="0" presId="urn:microsoft.com/office/officeart/2005/8/layout/radial4"/>
    <dgm:cxn modelId="{6628A872-3F4F-49D1-88B0-C58F69E4B048}" type="presParOf" srcId="{803EFCD5-EA56-4066-BC28-154ED3B6EFD0}" destId="{96CCB814-51D3-4B2B-ACD4-E16D60EDADF7}" srcOrd="3" destOrd="0" presId="urn:microsoft.com/office/officeart/2005/8/layout/radial4"/>
    <dgm:cxn modelId="{DE7E8444-C271-43A1-84E5-B1FD489F2F61}" type="presParOf" srcId="{803EFCD5-EA56-4066-BC28-154ED3B6EFD0}" destId="{2A989EA2-334C-4293-8A4E-D8F6C6979A1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8811D-16B1-4028-889F-EEEA898A80A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D37C9D3-D30F-4E76-9830-C1C7A6662E09}">
      <dgm:prSet phldrT="[Текст]"/>
      <dgm:spPr/>
      <dgm:t>
        <a:bodyPr/>
        <a:lstStyle/>
        <a:p>
          <a:r>
            <a:rPr lang="ru-RU" dirty="0" smtClean="0"/>
            <a:t>Источники статического электричества</a:t>
          </a:r>
          <a:endParaRPr lang="ru-RU" dirty="0"/>
        </a:p>
      </dgm:t>
    </dgm:pt>
    <dgm:pt modelId="{1964BDAA-2FB6-4262-89CE-2F186FFB7B8E}" type="parTrans" cxnId="{A7EFB0FA-77B3-4880-85C0-C81CB50B87B9}">
      <dgm:prSet/>
      <dgm:spPr/>
      <dgm:t>
        <a:bodyPr/>
        <a:lstStyle/>
        <a:p>
          <a:endParaRPr lang="ru-RU"/>
        </a:p>
      </dgm:t>
    </dgm:pt>
    <dgm:pt modelId="{D0F03C26-E51A-4738-9E5A-AFBD6EED5233}" type="sibTrans" cxnId="{A7EFB0FA-77B3-4880-85C0-C81CB50B87B9}">
      <dgm:prSet/>
      <dgm:spPr/>
      <dgm:t>
        <a:bodyPr/>
        <a:lstStyle/>
        <a:p>
          <a:endParaRPr lang="ru-RU"/>
        </a:p>
      </dgm:t>
    </dgm:pt>
    <dgm:pt modelId="{87156DEB-94F4-4CFB-9F75-295E950060F3}">
      <dgm:prSet phldrT="[Текст]"/>
      <dgm:spPr/>
      <dgm:t>
        <a:bodyPr/>
        <a:lstStyle/>
        <a:p>
          <a:r>
            <a:rPr lang="ru-RU" dirty="0" smtClean="0"/>
            <a:t>Линолеум и пластик</a:t>
          </a:r>
          <a:endParaRPr lang="ru-RU" dirty="0"/>
        </a:p>
      </dgm:t>
    </dgm:pt>
    <dgm:pt modelId="{B3E4CE12-DA36-476E-9601-8322CD5E88C2}" type="parTrans" cxnId="{0E1BE261-477F-45C3-B477-26215B850461}">
      <dgm:prSet/>
      <dgm:spPr/>
      <dgm:t>
        <a:bodyPr/>
        <a:lstStyle/>
        <a:p>
          <a:endParaRPr lang="ru-RU"/>
        </a:p>
      </dgm:t>
    </dgm:pt>
    <dgm:pt modelId="{42DCFF59-B4AF-4483-9FFB-CED6C30CB654}" type="sibTrans" cxnId="{0E1BE261-477F-45C3-B477-26215B850461}">
      <dgm:prSet/>
      <dgm:spPr/>
      <dgm:t>
        <a:bodyPr/>
        <a:lstStyle/>
        <a:p>
          <a:endParaRPr lang="ru-RU"/>
        </a:p>
      </dgm:t>
    </dgm:pt>
    <dgm:pt modelId="{C73614CA-CB2C-4A08-AFB7-A831CB5739E1}">
      <dgm:prSet phldrT="[Текст]"/>
      <dgm:spPr/>
      <dgm:t>
        <a:bodyPr/>
        <a:lstStyle/>
        <a:p>
          <a:r>
            <a:rPr lang="ru-RU" dirty="0" smtClean="0"/>
            <a:t>Синтетическая одежда</a:t>
          </a:r>
          <a:endParaRPr lang="ru-RU" dirty="0"/>
        </a:p>
      </dgm:t>
    </dgm:pt>
    <dgm:pt modelId="{75C86E4F-06A4-46DF-9842-69CF66D5D822}" type="parTrans" cxnId="{AB7B414B-E35E-494C-A9F8-86A8F299FBF8}">
      <dgm:prSet/>
      <dgm:spPr/>
      <dgm:t>
        <a:bodyPr/>
        <a:lstStyle/>
        <a:p>
          <a:endParaRPr lang="ru-RU"/>
        </a:p>
      </dgm:t>
    </dgm:pt>
    <dgm:pt modelId="{B5917279-960D-474F-BD16-DD7B6110628A}" type="sibTrans" cxnId="{AB7B414B-E35E-494C-A9F8-86A8F299FBF8}">
      <dgm:prSet/>
      <dgm:spPr/>
      <dgm:t>
        <a:bodyPr/>
        <a:lstStyle/>
        <a:p>
          <a:endParaRPr lang="ru-RU"/>
        </a:p>
      </dgm:t>
    </dgm:pt>
    <dgm:pt modelId="{565C456F-D1E7-4488-8368-F9A535047658}">
      <dgm:prSet phldrT="[Текст]"/>
      <dgm:spPr/>
      <dgm:t>
        <a:bodyPr/>
        <a:lstStyle/>
        <a:p>
          <a:r>
            <a:rPr lang="ru-RU" dirty="0" smtClean="0"/>
            <a:t>Резиновая обувь</a:t>
          </a:r>
          <a:endParaRPr lang="ru-RU" dirty="0"/>
        </a:p>
      </dgm:t>
    </dgm:pt>
    <dgm:pt modelId="{247D3D70-C029-4CA1-9263-9C6E9C069505}" type="parTrans" cxnId="{9388948C-EBD0-4735-8F8A-0935D5A0B1A8}">
      <dgm:prSet/>
      <dgm:spPr/>
      <dgm:t>
        <a:bodyPr/>
        <a:lstStyle/>
        <a:p>
          <a:endParaRPr lang="ru-RU"/>
        </a:p>
      </dgm:t>
    </dgm:pt>
    <dgm:pt modelId="{EEC70F32-C779-4CE0-AF59-E726D5822B93}" type="sibTrans" cxnId="{9388948C-EBD0-4735-8F8A-0935D5A0B1A8}">
      <dgm:prSet/>
      <dgm:spPr/>
      <dgm:t>
        <a:bodyPr/>
        <a:lstStyle/>
        <a:p>
          <a:endParaRPr lang="ru-RU"/>
        </a:p>
      </dgm:t>
    </dgm:pt>
    <dgm:pt modelId="{7D2ED2C4-A847-4D4E-BAB1-5139608B761B}">
      <dgm:prSet phldrT="[Текст]"/>
      <dgm:spPr/>
      <dgm:t>
        <a:bodyPr/>
        <a:lstStyle/>
        <a:p>
          <a:r>
            <a:rPr lang="ru-RU" dirty="0" smtClean="0"/>
            <a:t>Ковровые покрытия</a:t>
          </a:r>
          <a:endParaRPr lang="ru-RU" dirty="0"/>
        </a:p>
      </dgm:t>
    </dgm:pt>
    <dgm:pt modelId="{C30B8404-7FB2-4853-98BF-CEB800EAC5EB}" type="parTrans" cxnId="{6302ECFF-9ED8-4FF1-85D8-2652511F117A}">
      <dgm:prSet/>
      <dgm:spPr/>
      <dgm:t>
        <a:bodyPr/>
        <a:lstStyle/>
        <a:p>
          <a:endParaRPr lang="ru-RU"/>
        </a:p>
      </dgm:t>
    </dgm:pt>
    <dgm:pt modelId="{8064D9EB-5EFA-4F7D-B977-905983497293}" type="sibTrans" cxnId="{6302ECFF-9ED8-4FF1-85D8-2652511F117A}">
      <dgm:prSet/>
      <dgm:spPr/>
      <dgm:t>
        <a:bodyPr/>
        <a:lstStyle/>
        <a:p>
          <a:endParaRPr lang="ru-RU"/>
        </a:p>
      </dgm:t>
    </dgm:pt>
    <dgm:pt modelId="{D24914D2-C378-4B6E-BFC6-4E29C569453F}">
      <dgm:prSet phldrT="[Текст]"/>
      <dgm:spPr/>
      <dgm:t>
        <a:bodyPr/>
        <a:lstStyle/>
        <a:p>
          <a:r>
            <a:rPr lang="ru-RU" dirty="0" smtClean="0"/>
            <a:t>Железобетонные стены</a:t>
          </a:r>
          <a:endParaRPr lang="ru-RU" dirty="0"/>
        </a:p>
      </dgm:t>
    </dgm:pt>
    <dgm:pt modelId="{3D0AE850-7BE3-4A08-B186-668AB116E787}" type="parTrans" cxnId="{B055D6B3-5702-4AA3-8792-32002CD065BB}">
      <dgm:prSet/>
      <dgm:spPr/>
      <dgm:t>
        <a:bodyPr/>
        <a:lstStyle/>
        <a:p>
          <a:endParaRPr lang="ru-RU"/>
        </a:p>
      </dgm:t>
    </dgm:pt>
    <dgm:pt modelId="{45CB9750-DC49-4A52-B15E-1EB58AF9625C}" type="sibTrans" cxnId="{B055D6B3-5702-4AA3-8792-32002CD065BB}">
      <dgm:prSet/>
      <dgm:spPr/>
      <dgm:t>
        <a:bodyPr/>
        <a:lstStyle/>
        <a:p>
          <a:endParaRPr lang="ru-RU"/>
        </a:p>
      </dgm:t>
    </dgm:pt>
    <dgm:pt modelId="{3E5FB478-72C8-4269-9F00-5E49C04F2378}" type="pres">
      <dgm:prSet presAssocID="{37F8811D-16B1-4028-889F-EEEA898A80A1}" presName="cycle" presStyleCnt="0">
        <dgm:presLayoutVars>
          <dgm:chMax val="1"/>
          <dgm:dir/>
          <dgm:animLvl val="ctr"/>
          <dgm:resizeHandles val="exact"/>
        </dgm:presLayoutVars>
      </dgm:prSet>
      <dgm:spPr/>
      <dgm:t>
        <a:bodyPr/>
        <a:lstStyle/>
        <a:p>
          <a:endParaRPr lang="ru-RU"/>
        </a:p>
      </dgm:t>
    </dgm:pt>
    <dgm:pt modelId="{9B94C927-9184-41CE-811F-B1C354B8D998}" type="pres">
      <dgm:prSet presAssocID="{9D37C9D3-D30F-4E76-9830-C1C7A6662E09}" presName="centerShape" presStyleLbl="node0" presStyleIdx="0" presStyleCnt="1"/>
      <dgm:spPr/>
      <dgm:t>
        <a:bodyPr/>
        <a:lstStyle/>
        <a:p>
          <a:endParaRPr lang="ru-RU"/>
        </a:p>
      </dgm:t>
    </dgm:pt>
    <dgm:pt modelId="{FB3D3A60-3EBB-44BF-8A5C-63A3D8278D70}" type="pres">
      <dgm:prSet presAssocID="{B3E4CE12-DA36-476E-9601-8322CD5E88C2}" presName="parTrans" presStyleLbl="bgSibTrans2D1" presStyleIdx="0" presStyleCnt="5"/>
      <dgm:spPr/>
      <dgm:t>
        <a:bodyPr/>
        <a:lstStyle/>
        <a:p>
          <a:endParaRPr lang="ru-RU"/>
        </a:p>
      </dgm:t>
    </dgm:pt>
    <dgm:pt modelId="{EEBDE424-98B2-451A-9A67-D9598D71BD56}" type="pres">
      <dgm:prSet presAssocID="{87156DEB-94F4-4CFB-9F75-295E950060F3}" presName="node" presStyleLbl="node1" presStyleIdx="0" presStyleCnt="5" custScaleY="59141">
        <dgm:presLayoutVars>
          <dgm:bulletEnabled val="1"/>
        </dgm:presLayoutVars>
      </dgm:prSet>
      <dgm:spPr/>
      <dgm:t>
        <a:bodyPr/>
        <a:lstStyle/>
        <a:p>
          <a:endParaRPr lang="ru-RU"/>
        </a:p>
      </dgm:t>
    </dgm:pt>
    <dgm:pt modelId="{89468A0B-D6E3-4DA3-BEAA-B11C3F19DEA9}" type="pres">
      <dgm:prSet presAssocID="{75C86E4F-06A4-46DF-9842-69CF66D5D822}" presName="parTrans" presStyleLbl="bgSibTrans2D1" presStyleIdx="1" presStyleCnt="5"/>
      <dgm:spPr/>
      <dgm:t>
        <a:bodyPr/>
        <a:lstStyle/>
        <a:p>
          <a:endParaRPr lang="ru-RU"/>
        </a:p>
      </dgm:t>
    </dgm:pt>
    <dgm:pt modelId="{1F60174E-A20B-40CB-B278-57B4AACF72EA}" type="pres">
      <dgm:prSet presAssocID="{C73614CA-CB2C-4A08-AFB7-A831CB5739E1}" presName="node" presStyleLbl="node1" presStyleIdx="1" presStyleCnt="5" custScaleX="142097" custScaleY="48951">
        <dgm:presLayoutVars>
          <dgm:bulletEnabled val="1"/>
        </dgm:presLayoutVars>
      </dgm:prSet>
      <dgm:spPr/>
      <dgm:t>
        <a:bodyPr/>
        <a:lstStyle/>
        <a:p>
          <a:endParaRPr lang="ru-RU"/>
        </a:p>
      </dgm:t>
    </dgm:pt>
    <dgm:pt modelId="{F0EDFA9C-C69E-499C-9DDD-9745B2604B9E}" type="pres">
      <dgm:prSet presAssocID="{247D3D70-C029-4CA1-9263-9C6E9C069505}" presName="parTrans" presStyleLbl="bgSibTrans2D1" presStyleIdx="2" presStyleCnt="5"/>
      <dgm:spPr/>
      <dgm:t>
        <a:bodyPr/>
        <a:lstStyle/>
        <a:p>
          <a:endParaRPr lang="ru-RU"/>
        </a:p>
      </dgm:t>
    </dgm:pt>
    <dgm:pt modelId="{1E03C8B1-6C96-415B-9CD7-F3DE5B8CE2B2}" type="pres">
      <dgm:prSet presAssocID="{565C456F-D1E7-4488-8368-F9A535047658}" presName="node" presStyleLbl="node1" presStyleIdx="2" presStyleCnt="5" custScaleX="179745" custScaleY="35818">
        <dgm:presLayoutVars>
          <dgm:bulletEnabled val="1"/>
        </dgm:presLayoutVars>
      </dgm:prSet>
      <dgm:spPr/>
      <dgm:t>
        <a:bodyPr/>
        <a:lstStyle/>
        <a:p>
          <a:endParaRPr lang="ru-RU"/>
        </a:p>
      </dgm:t>
    </dgm:pt>
    <dgm:pt modelId="{3FC03A20-7101-46CA-BD4F-10B5E3343AE8}" type="pres">
      <dgm:prSet presAssocID="{3D0AE850-7BE3-4A08-B186-668AB116E787}" presName="parTrans" presStyleLbl="bgSibTrans2D1" presStyleIdx="3" presStyleCnt="5"/>
      <dgm:spPr/>
      <dgm:t>
        <a:bodyPr/>
        <a:lstStyle/>
        <a:p>
          <a:endParaRPr lang="ru-RU"/>
        </a:p>
      </dgm:t>
    </dgm:pt>
    <dgm:pt modelId="{FE93D248-109D-442F-8C7B-025A0E330D0A}" type="pres">
      <dgm:prSet presAssocID="{D24914D2-C378-4B6E-BFC6-4E29C569453F}" presName="node" presStyleLbl="node1" presStyleIdx="3" presStyleCnt="5" custScaleX="143673" custScaleY="48951">
        <dgm:presLayoutVars>
          <dgm:bulletEnabled val="1"/>
        </dgm:presLayoutVars>
      </dgm:prSet>
      <dgm:spPr/>
      <dgm:t>
        <a:bodyPr/>
        <a:lstStyle/>
        <a:p>
          <a:endParaRPr lang="ru-RU"/>
        </a:p>
      </dgm:t>
    </dgm:pt>
    <dgm:pt modelId="{AA5603C6-8EEE-41FE-AE13-41913551327A}" type="pres">
      <dgm:prSet presAssocID="{C30B8404-7FB2-4853-98BF-CEB800EAC5EB}" presName="parTrans" presStyleLbl="bgSibTrans2D1" presStyleIdx="4" presStyleCnt="5"/>
      <dgm:spPr/>
      <dgm:t>
        <a:bodyPr/>
        <a:lstStyle/>
        <a:p>
          <a:endParaRPr lang="ru-RU"/>
        </a:p>
      </dgm:t>
    </dgm:pt>
    <dgm:pt modelId="{926AA643-EFED-4DE9-8B4C-1D37E763E92F}" type="pres">
      <dgm:prSet presAssocID="{7D2ED2C4-A847-4D4E-BAB1-5139608B761B}" presName="node" presStyleLbl="node1" presStyleIdx="4" presStyleCnt="5" custScaleX="100206" custScaleY="72299">
        <dgm:presLayoutVars>
          <dgm:bulletEnabled val="1"/>
        </dgm:presLayoutVars>
      </dgm:prSet>
      <dgm:spPr/>
      <dgm:t>
        <a:bodyPr/>
        <a:lstStyle/>
        <a:p>
          <a:endParaRPr lang="ru-RU"/>
        </a:p>
      </dgm:t>
    </dgm:pt>
  </dgm:ptLst>
  <dgm:cxnLst>
    <dgm:cxn modelId="{BF06DCE4-75F8-4A8C-B497-4592E51B61D9}" type="presOf" srcId="{75C86E4F-06A4-46DF-9842-69CF66D5D822}" destId="{89468A0B-D6E3-4DA3-BEAA-B11C3F19DEA9}" srcOrd="0" destOrd="0" presId="urn:microsoft.com/office/officeart/2005/8/layout/radial4"/>
    <dgm:cxn modelId="{70CB38F3-A7B0-4DFF-98BB-B28B893B7E6B}" type="presOf" srcId="{D24914D2-C378-4B6E-BFC6-4E29C569453F}" destId="{FE93D248-109D-442F-8C7B-025A0E330D0A}" srcOrd="0" destOrd="0" presId="urn:microsoft.com/office/officeart/2005/8/layout/radial4"/>
    <dgm:cxn modelId="{24098A93-CE53-482E-8957-AAE3657D54DD}" type="presOf" srcId="{87156DEB-94F4-4CFB-9F75-295E950060F3}" destId="{EEBDE424-98B2-451A-9A67-D9598D71BD56}" srcOrd="0" destOrd="0" presId="urn:microsoft.com/office/officeart/2005/8/layout/radial4"/>
    <dgm:cxn modelId="{4929F971-0035-4694-9C62-861B276A2E12}" type="presOf" srcId="{B3E4CE12-DA36-476E-9601-8322CD5E88C2}" destId="{FB3D3A60-3EBB-44BF-8A5C-63A3D8278D70}" srcOrd="0" destOrd="0" presId="urn:microsoft.com/office/officeart/2005/8/layout/radial4"/>
    <dgm:cxn modelId="{E1DB20E3-2508-464F-8E6A-35C6ACC64CD2}" type="presOf" srcId="{7D2ED2C4-A847-4D4E-BAB1-5139608B761B}" destId="{926AA643-EFED-4DE9-8B4C-1D37E763E92F}" srcOrd="0" destOrd="0" presId="urn:microsoft.com/office/officeart/2005/8/layout/radial4"/>
    <dgm:cxn modelId="{C3E08D90-7943-4C54-9F98-EACAD93074EA}" type="presOf" srcId="{C30B8404-7FB2-4853-98BF-CEB800EAC5EB}" destId="{AA5603C6-8EEE-41FE-AE13-41913551327A}" srcOrd="0" destOrd="0" presId="urn:microsoft.com/office/officeart/2005/8/layout/radial4"/>
    <dgm:cxn modelId="{AB7B414B-E35E-494C-A9F8-86A8F299FBF8}" srcId="{9D37C9D3-D30F-4E76-9830-C1C7A6662E09}" destId="{C73614CA-CB2C-4A08-AFB7-A831CB5739E1}" srcOrd="1" destOrd="0" parTransId="{75C86E4F-06A4-46DF-9842-69CF66D5D822}" sibTransId="{B5917279-960D-474F-BD16-DD7B6110628A}"/>
    <dgm:cxn modelId="{B055D6B3-5702-4AA3-8792-32002CD065BB}" srcId="{9D37C9D3-D30F-4E76-9830-C1C7A6662E09}" destId="{D24914D2-C378-4B6E-BFC6-4E29C569453F}" srcOrd="3" destOrd="0" parTransId="{3D0AE850-7BE3-4A08-B186-668AB116E787}" sibTransId="{45CB9750-DC49-4A52-B15E-1EB58AF9625C}"/>
    <dgm:cxn modelId="{BFC73DE6-5356-4CCE-B6A0-227A8CAB838A}" type="presOf" srcId="{C73614CA-CB2C-4A08-AFB7-A831CB5739E1}" destId="{1F60174E-A20B-40CB-B278-57B4AACF72EA}" srcOrd="0" destOrd="0" presId="urn:microsoft.com/office/officeart/2005/8/layout/radial4"/>
    <dgm:cxn modelId="{6F2F9D86-6D2A-426D-AA5A-33A228FA0CA6}" type="presOf" srcId="{565C456F-D1E7-4488-8368-F9A535047658}" destId="{1E03C8B1-6C96-415B-9CD7-F3DE5B8CE2B2}" srcOrd="0" destOrd="0" presId="urn:microsoft.com/office/officeart/2005/8/layout/radial4"/>
    <dgm:cxn modelId="{FA6F4B0D-47B1-4DA4-8117-3F826C2B0F34}" type="presOf" srcId="{3D0AE850-7BE3-4A08-B186-668AB116E787}" destId="{3FC03A20-7101-46CA-BD4F-10B5E3343AE8}" srcOrd="0" destOrd="0" presId="urn:microsoft.com/office/officeart/2005/8/layout/radial4"/>
    <dgm:cxn modelId="{0E1BE261-477F-45C3-B477-26215B850461}" srcId="{9D37C9D3-D30F-4E76-9830-C1C7A6662E09}" destId="{87156DEB-94F4-4CFB-9F75-295E950060F3}" srcOrd="0" destOrd="0" parTransId="{B3E4CE12-DA36-476E-9601-8322CD5E88C2}" sibTransId="{42DCFF59-B4AF-4483-9FFB-CED6C30CB654}"/>
    <dgm:cxn modelId="{9388948C-EBD0-4735-8F8A-0935D5A0B1A8}" srcId="{9D37C9D3-D30F-4E76-9830-C1C7A6662E09}" destId="{565C456F-D1E7-4488-8368-F9A535047658}" srcOrd="2" destOrd="0" parTransId="{247D3D70-C029-4CA1-9263-9C6E9C069505}" sibTransId="{EEC70F32-C779-4CE0-AF59-E726D5822B93}"/>
    <dgm:cxn modelId="{6302ECFF-9ED8-4FF1-85D8-2652511F117A}" srcId="{9D37C9D3-D30F-4E76-9830-C1C7A6662E09}" destId="{7D2ED2C4-A847-4D4E-BAB1-5139608B761B}" srcOrd="4" destOrd="0" parTransId="{C30B8404-7FB2-4853-98BF-CEB800EAC5EB}" sibTransId="{8064D9EB-5EFA-4F7D-B977-905983497293}"/>
    <dgm:cxn modelId="{A7EFB0FA-77B3-4880-85C0-C81CB50B87B9}" srcId="{37F8811D-16B1-4028-889F-EEEA898A80A1}" destId="{9D37C9D3-D30F-4E76-9830-C1C7A6662E09}" srcOrd="0" destOrd="0" parTransId="{1964BDAA-2FB6-4262-89CE-2F186FFB7B8E}" sibTransId="{D0F03C26-E51A-4738-9E5A-AFBD6EED5233}"/>
    <dgm:cxn modelId="{E5A615D4-3CD0-48BE-9D35-832F67BE6252}" type="presOf" srcId="{37F8811D-16B1-4028-889F-EEEA898A80A1}" destId="{3E5FB478-72C8-4269-9F00-5E49C04F2378}" srcOrd="0" destOrd="0" presId="urn:microsoft.com/office/officeart/2005/8/layout/radial4"/>
    <dgm:cxn modelId="{0D7965A3-F9CC-4800-AA16-5EF327301557}" type="presOf" srcId="{247D3D70-C029-4CA1-9263-9C6E9C069505}" destId="{F0EDFA9C-C69E-499C-9DDD-9745B2604B9E}" srcOrd="0" destOrd="0" presId="urn:microsoft.com/office/officeart/2005/8/layout/radial4"/>
    <dgm:cxn modelId="{FE12FEBC-F06B-4BE8-965B-E002C9BA1B0B}" type="presOf" srcId="{9D37C9D3-D30F-4E76-9830-C1C7A6662E09}" destId="{9B94C927-9184-41CE-811F-B1C354B8D998}" srcOrd="0" destOrd="0" presId="urn:microsoft.com/office/officeart/2005/8/layout/radial4"/>
    <dgm:cxn modelId="{53074BC5-749E-4913-BD59-626D167751F5}" type="presParOf" srcId="{3E5FB478-72C8-4269-9F00-5E49C04F2378}" destId="{9B94C927-9184-41CE-811F-B1C354B8D998}" srcOrd="0" destOrd="0" presId="urn:microsoft.com/office/officeart/2005/8/layout/radial4"/>
    <dgm:cxn modelId="{D0E8B58C-042A-4D1C-BABD-EBEB9E4C6B39}" type="presParOf" srcId="{3E5FB478-72C8-4269-9F00-5E49C04F2378}" destId="{FB3D3A60-3EBB-44BF-8A5C-63A3D8278D70}" srcOrd="1" destOrd="0" presId="urn:microsoft.com/office/officeart/2005/8/layout/radial4"/>
    <dgm:cxn modelId="{48873956-3EFF-4467-B568-651A3F6C4C30}" type="presParOf" srcId="{3E5FB478-72C8-4269-9F00-5E49C04F2378}" destId="{EEBDE424-98B2-451A-9A67-D9598D71BD56}" srcOrd="2" destOrd="0" presId="urn:microsoft.com/office/officeart/2005/8/layout/radial4"/>
    <dgm:cxn modelId="{1E3968F0-BC39-4741-9E3F-19E178209FC6}" type="presParOf" srcId="{3E5FB478-72C8-4269-9F00-5E49C04F2378}" destId="{89468A0B-D6E3-4DA3-BEAA-B11C3F19DEA9}" srcOrd="3" destOrd="0" presId="urn:microsoft.com/office/officeart/2005/8/layout/radial4"/>
    <dgm:cxn modelId="{EB15C9B1-2F6A-40E7-8086-96C605FCA650}" type="presParOf" srcId="{3E5FB478-72C8-4269-9F00-5E49C04F2378}" destId="{1F60174E-A20B-40CB-B278-57B4AACF72EA}" srcOrd="4" destOrd="0" presId="urn:microsoft.com/office/officeart/2005/8/layout/radial4"/>
    <dgm:cxn modelId="{9B1A546E-607F-4770-B4C5-3090B8C02786}" type="presParOf" srcId="{3E5FB478-72C8-4269-9F00-5E49C04F2378}" destId="{F0EDFA9C-C69E-499C-9DDD-9745B2604B9E}" srcOrd="5" destOrd="0" presId="urn:microsoft.com/office/officeart/2005/8/layout/radial4"/>
    <dgm:cxn modelId="{0825C3F1-09B3-4B46-921A-DBD9844CC189}" type="presParOf" srcId="{3E5FB478-72C8-4269-9F00-5E49C04F2378}" destId="{1E03C8B1-6C96-415B-9CD7-F3DE5B8CE2B2}" srcOrd="6" destOrd="0" presId="urn:microsoft.com/office/officeart/2005/8/layout/radial4"/>
    <dgm:cxn modelId="{C5D02342-A67D-4AA4-88F8-8B08FAB1D18A}" type="presParOf" srcId="{3E5FB478-72C8-4269-9F00-5E49C04F2378}" destId="{3FC03A20-7101-46CA-BD4F-10B5E3343AE8}" srcOrd="7" destOrd="0" presId="urn:microsoft.com/office/officeart/2005/8/layout/radial4"/>
    <dgm:cxn modelId="{4406AF56-93DE-45AF-ABFD-D22FA1725AB0}" type="presParOf" srcId="{3E5FB478-72C8-4269-9F00-5E49C04F2378}" destId="{FE93D248-109D-442F-8C7B-025A0E330D0A}" srcOrd="8" destOrd="0" presId="urn:microsoft.com/office/officeart/2005/8/layout/radial4"/>
    <dgm:cxn modelId="{82558A4D-00BD-49E2-B060-FD0458848611}" type="presParOf" srcId="{3E5FB478-72C8-4269-9F00-5E49C04F2378}" destId="{AA5603C6-8EEE-41FE-AE13-41913551327A}" srcOrd="9" destOrd="0" presId="urn:microsoft.com/office/officeart/2005/8/layout/radial4"/>
    <dgm:cxn modelId="{9BD21788-A55D-4AF2-848E-6D29264C8798}" type="presParOf" srcId="{3E5FB478-72C8-4269-9F00-5E49C04F2378}" destId="{926AA643-EFED-4DE9-8B4C-1D37E763E92F}"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6012E-66BF-4634-83FD-89E0D0AA0068}" type="doc">
      <dgm:prSet loTypeId="urn:microsoft.com/office/officeart/2005/8/layout/hierarchy4" loCatId="relationship" qsTypeId="urn:microsoft.com/office/officeart/2005/8/quickstyle/simple3" qsCatId="simple" csTypeId="urn:microsoft.com/office/officeart/2005/8/colors/accent1_2" csCatId="accent1" phldr="1"/>
      <dgm:spPr/>
      <dgm:t>
        <a:bodyPr/>
        <a:lstStyle/>
        <a:p>
          <a:endParaRPr lang="ru-RU"/>
        </a:p>
      </dgm:t>
    </dgm:pt>
    <dgm:pt modelId="{0F648C6E-E51B-4539-A0F1-984244AA74E3}">
      <dgm:prSet phldrT="[Текст]"/>
      <dgm:spPr/>
      <dgm:t>
        <a:bodyPr/>
        <a:lstStyle/>
        <a:p>
          <a:r>
            <a:rPr lang="ru-RU" b="1" dirty="0" smtClean="0"/>
            <a:t>Электробезопасность должна обеспечиваться</a:t>
          </a:r>
          <a:endParaRPr lang="ru-RU" b="1" dirty="0"/>
        </a:p>
      </dgm:t>
    </dgm:pt>
    <dgm:pt modelId="{83757A45-7483-406D-9ADF-9CF941F7E8BC}" type="parTrans" cxnId="{1AC23AB0-A400-41DE-84EF-19E8062C873E}">
      <dgm:prSet/>
      <dgm:spPr/>
      <dgm:t>
        <a:bodyPr/>
        <a:lstStyle/>
        <a:p>
          <a:endParaRPr lang="ru-RU"/>
        </a:p>
      </dgm:t>
    </dgm:pt>
    <dgm:pt modelId="{0543F862-1A2F-415E-AC35-840F78E56B9F}" type="sibTrans" cxnId="{1AC23AB0-A400-41DE-84EF-19E8062C873E}">
      <dgm:prSet/>
      <dgm:spPr/>
      <dgm:t>
        <a:bodyPr/>
        <a:lstStyle/>
        <a:p>
          <a:endParaRPr lang="ru-RU"/>
        </a:p>
      </dgm:t>
    </dgm:pt>
    <dgm:pt modelId="{104EEA16-CAC3-4EE0-8BAC-8C6443C2630E}">
      <dgm:prSet phldrT="[Текст]"/>
      <dgm:spPr/>
      <dgm:t>
        <a:bodyPr/>
        <a:lstStyle/>
        <a:p>
          <a:r>
            <a:rPr lang="ru-RU" b="1" dirty="0" smtClean="0"/>
            <a:t>Проектирование</a:t>
          </a:r>
        </a:p>
        <a:p>
          <a:r>
            <a:rPr lang="ru-RU" dirty="0" smtClean="0"/>
            <a:t>ПУЭ-7</a:t>
          </a:r>
          <a:endParaRPr lang="ru-RU" dirty="0"/>
        </a:p>
      </dgm:t>
    </dgm:pt>
    <dgm:pt modelId="{67D755EE-A532-4A71-A763-3D1FF672F481}" type="parTrans" cxnId="{BD83F359-451E-4C29-B201-33454C258251}">
      <dgm:prSet/>
      <dgm:spPr/>
      <dgm:t>
        <a:bodyPr/>
        <a:lstStyle/>
        <a:p>
          <a:endParaRPr lang="ru-RU"/>
        </a:p>
      </dgm:t>
    </dgm:pt>
    <dgm:pt modelId="{B47CD2CF-6DCA-435F-AF07-E8D8543532B5}" type="sibTrans" cxnId="{BD83F359-451E-4C29-B201-33454C258251}">
      <dgm:prSet/>
      <dgm:spPr/>
      <dgm:t>
        <a:bodyPr/>
        <a:lstStyle/>
        <a:p>
          <a:endParaRPr lang="ru-RU"/>
        </a:p>
      </dgm:t>
    </dgm:pt>
    <dgm:pt modelId="{E2B93E5F-0866-4D4D-861A-C39C6EC6614D}">
      <dgm:prSet phldrT="[Текст]"/>
      <dgm:spPr/>
      <dgm:t>
        <a:bodyPr/>
        <a:lstStyle/>
        <a:p>
          <a:r>
            <a:rPr lang="ru-RU" dirty="0" smtClean="0"/>
            <a:t>Создание безопасных электроустановок (ЭУ)</a:t>
          </a:r>
          <a:endParaRPr lang="ru-RU" dirty="0"/>
        </a:p>
      </dgm:t>
    </dgm:pt>
    <dgm:pt modelId="{1F425D16-4C14-4B6D-9930-D066441C329D}" type="parTrans" cxnId="{B162CC3F-6911-46E0-801B-3370266C47B6}">
      <dgm:prSet/>
      <dgm:spPr/>
      <dgm:t>
        <a:bodyPr/>
        <a:lstStyle/>
        <a:p>
          <a:endParaRPr lang="ru-RU"/>
        </a:p>
      </dgm:t>
    </dgm:pt>
    <dgm:pt modelId="{601B78E2-52C8-476E-B64D-6AE22391A9C9}" type="sibTrans" cxnId="{B162CC3F-6911-46E0-801B-3370266C47B6}">
      <dgm:prSet/>
      <dgm:spPr/>
      <dgm:t>
        <a:bodyPr/>
        <a:lstStyle/>
        <a:p>
          <a:endParaRPr lang="ru-RU"/>
        </a:p>
      </dgm:t>
    </dgm:pt>
    <dgm:pt modelId="{E97CC45D-93E5-46F9-84B8-F8C00E12596C}">
      <dgm:prSet phldrT="[Текст]" custT="1"/>
      <dgm:spPr/>
      <dgm:t>
        <a:bodyPr/>
        <a:lstStyle/>
        <a:p>
          <a:r>
            <a:rPr lang="ru-RU" sz="2000" b="1" dirty="0" smtClean="0"/>
            <a:t>Эксплуатация</a:t>
          </a:r>
        </a:p>
        <a:p>
          <a:r>
            <a:rPr lang="ru-RU" sz="1300" dirty="0" smtClean="0"/>
            <a:t>ПТЭП, ПОТ при ЭЭ, </a:t>
          </a:r>
        </a:p>
        <a:p>
          <a:r>
            <a:rPr lang="ru-RU" sz="1300" dirty="0" smtClean="0"/>
            <a:t>Инструкция по применению и испытанию средств защиты, используемых в электроустановках </a:t>
          </a:r>
          <a:endParaRPr lang="ru-RU" sz="1300" dirty="0"/>
        </a:p>
      </dgm:t>
    </dgm:pt>
    <dgm:pt modelId="{A8DD040D-525A-4C8C-B58D-4CF0C761B45A}" type="parTrans" cxnId="{D6174CDC-3E7F-42EC-B1A4-04EF0CB69743}">
      <dgm:prSet/>
      <dgm:spPr/>
      <dgm:t>
        <a:bodyPr/>
        <a:lstStyle/>
        <a:p>
          <a:endParaRPr lang="ru-RU"/>
        </a:p>
      </dgm:t>
    </dgm:pt>
    <dgm:pt modelId="{E60F4A11-EC52-4CCC-BAF3-7E092539204D}" type="sibTrans" cxnId="{D6174CDC-3E7F-42EC-B1A4-04EF0CB69743}">
      <dgm:prSet/>
      <dgm:spPr/>
      <dgm:t>
        <a:bodyPr/>
        <a:lstStyle/>
        <a:p>
          <a:endParaRPr lang="ru-RU"/>
        </a:p>
      </dgm:t>
    </dgm:pt>
    <dgm:pt modelId="{C10BD59D-F26F-44B4-BEAC-30EAC80EA5F0}">
      <dgm:prSet phldrT="[Текст]"/>
      <dgm:spPr/>
      <dgm:t>
        <a:bodyPr/>
        <a:lstStyle/>
        <a:p>
          <a:r>
            <a:rPr lang="ru-RU" dirty="0" smtClean="0"/>
            <a:t>Технические способы и применение средств защиты  </a:t>
          </a:r>
          <a:endParaRPr lang="ru-RU" dirty="0"/>
        </a:p>
      </dgm:t>
    </dgm:pt>
    <dgm:pt modelId="{13A675CC-7DB7-49E8-AE95-48FDE7704F33}" type="parTrans" cxnId="{3B0CC27B-4F35-4959-B086-05E02F393CA3}">
      <dgm:prSet/>
      <dgm:spPr/>
      <dgm:t>
        <a:bodyPr/>
        <a:lstStyle/>
        <a:p>
          <a:endParaRPr lang="ru-RU"/>
        </a:p>
      </dgm:t>
    </dgm:pt>
    <dgm:pt modelId="{63DA9636-8477-46DC-BDAB-13E78CB8644F}" type="sibTrans" cxnId="{3B0CC27B-4F35-4959-B086-05E02F393CA3}">
      <dgm:prSet/>
      <dgm:spPr/>
      <dgm:t>
        <a:bodyPr/>
        <a:lstStyle/>
        <a:p>
          <a:endParaRPr lang="ru-RU"/>
        </a:p>
      </dgm:t>
    </dgm:pt>
    <dgm:pt modelId="{421887D2-5426-47E2-83CF-9FCD48B16E89}">
      <dgm:prSet phldrT="[Текст]"/>
      <dgm:spPr/>
      <dgm:t>
        <a:bodyPr/>
        <a:lstStyle/>
        <a:p>
          <a:r>
            <a:rPr lang="ru-RU" dirty="0" smtClean="0"/>
            <a:t>Организационные и технические мероприятия</a:t>
          </a:r>
          <a:endParaRPr lang="ru-RU" dirty="0"/>
        </a:p>
      </dgm:t>
    </dgm:pt>
    <dgm:pt modelId="{01FF90D9-114C-4845-9E52-A593F4DAF90A}" type="parTrans" cxnId="{8466D6FB-0E16-4C09-940A-6CE10001FBD9}">
      <dgm:prSet/>
      <dgm:spPr/>
      <dgm:t>
        <a:bodyPr/>
        <a:lstStyle/>
        <a:p>
          <a:endParaRPr lang="ru-RU"/>
        </a:p>
      </dgm:t>
    </dgm:pt>
    <dgm:pt modelId="{B45BA9D1-056F-4ACD-9FC0-BAEE1EBBB9ED}" type="sibTrans" cxnId="{8466D6FB-0E16-4C09-940A-6CE10001FBD9}">
      <dgm:prSet/>
      <dgm:spPr/>
      <dgm:t>
        <a:bodyPr/>
        <a:lstStyle/>
        <a:p>
          <a:endParaRPr lang="ru-RU"/>
        </a:p>
      </dgm:t>
    </dgm:pt>
    <dgm:pt modelId="{0311D895-1D70-4355-801F-ED064FAFCDAD}" type="pres">
      <dgm:prSet presAssocID="{B6B6012E-66BF-4634-83FD-89E0D0AA0068}" presName="Name0" presStyleCnt="0">
        <dgm:presLayoutVars>
          <dgm:chPref val="1"/>
          <dgm:dir/>
          <dgm:animOne val="branch"/>
          <dgm:animLvl val="lvl"/>
          <dgm:resizeHandles/>
        </dgm:presLayoutVars>
      </dgm:prSet>
      <dgm:spPr/>
      <dgm:t>
        <a:bodyPr/>
        <a:lstStyle/>
        <a:p>
          <a:endParaRPr lang="ru-RU"/>
        </a:p>
      </dgm:t>
    </dgm:pt>
    <dgm:pt modelId="{BA27FC40-BE4E-41C0-BD3A-71D8250323F7}" type="pres">
      <dgm:prSet presAssocID="{0F648C6E-E51B-4539-A0F1-984244AA74E3}" presName="vertOne" presStyleCnt="0"/>
      <dgm:spPr/>
    </dgm:pt>
    <dgm:pt modelId="{DD99826C-93B4-405A-ADB3-49105F9A6408}" type="pres">
      <dgm:prSet presAssocID="{0F648C6E-E51B-4539-A0F1-984244AA74E3}" presName="txOne" presStyleLbl="node0" presStyleIdx="0" presStyleCnt="1" custScaleY="43067" custLinFactNeighborX="-1986" custLinFactNeighborY="80167">
        <dgm:presLayoutVars>
          <dgm:chPref val="3"/>
        </dgm:presLayoutVars>
      </dgm:prSet>
      <dgm:spPr/>
      <dgm:t>
        <a:bodyPr/>
        <a:lstStyle/>
        <a:p>
          <a:endParaRPr lang="ru-RU"/>
        </a:p>
      </dgm:t>
    </dgm:pt>
    <dgm:pt modelId="{77D4E199-3DEB-4F44-B4A4-FAB8EB063437}" type="pres">
      <dgm:prSet presAssocID="{0F648C6E-E51B-4539-A0F1-984244AA74E3}" presName="parTransOne" presStyleCnt="0"/>
      <dgm:spPr/>
    </dgm:pt>
    <dgm:pt modelId="{2A6714A6-778F-425A-98D5-53CED0C7FC4C}" type="pres">
      <dgm:prSet presAssocID="{0F648C6E-E51B-4539-A0F1-984244AA74E3}" presName="horzOne" presStyleCnt="0"/>
      <dgm:spPr/>
    </dgm:pt>
    <dgm:pt modelId="{87795C40-29C6-4F34-8FC1-E2583978C67A}" type="pres">
      <dgm:prSet presAssocID="{104EEA16-CAC3-4EE0-8BAC-8C6443C2630E}" presName="vertTwo" presStyleCnt="0"/>
      <dgm:spPr/>
    </dgm:pt>
    <dgm:pt modelId="{6F4A5660-3EC1-4EF4-BA94-DE9DE3BC3DC6}" type="pres">
      <dgm:prSet presAssocID="{104EEA16-CAC3-4EE0-8BAC-8C6443C2630E}" presName="txTwo" presStyleLbl="node2" presStyleIdx="0" presStyleCnt="2">
        <dgm:presLayoutVars>
          <dgm:chPref val="3"/>
        </dgm:presLayoutVars>
      </dgm:prSet>
      <dgm:spPr/>
      <dgm:t>
        <a:bodyPr/>
        <a:lstStyle/>
        <a:p>
          <a:endParaRPr lang="ru-RU"/>
        </a:p>
      </dgm:t>
    </dgm:pt>
    <dgm:pt modelId="{85CC9C2E-36F2-4714-953D-D3711E432D46}" type="pres">
      <dgm:prSet presAssocID="{104EEA16-CAC3-4EE0-8BAC-8C6443C2630E}" presName="parTransTwo" presStyleCnt="0"/>
      <dgm:spPr/>
    </dgm:pt>
    <dgm:pt modelId="{9F9A5B10-943A-4A57-8868-6F0C6B7DDD00}" type="pres">
      <dgm:prSet presAssocID="{104EEA16-CAC3-4EE0-8BAC-8C6443C2630E}" presName="horzTwo" presStyleCnt="0"/>
      <dgm:spPr/>
    </dgm:pt>
    <dgm:pt modelId="{66711DCF-914B-495B-9A51-8293D6BDF46A}" type="pres">
      <dgm:prSet presAssocID="{E2B93E5F-0866-4D4D-861A-C39C6EC6614D}" presName="vertThree" presStyleCnt="0"/>
      <dgm:spPr/>
    </dgm:pt>
    <dgm:pt modelId="{5101D6B0-5080-40B3-86FC-09552ADF2423}" type="pres">
      <dgm:prSet presAssocID="{E2B93E5F-0866-4D4D-861A-C39C6EC6614D}" presName="txThree" presStyleLbl="node3" presStyleIdx="0" presStyleCnt="3">
        <dgm:presLayoutVars>
          <dgm:chPref val="3"/>
        </dgm:presLayoutVars>
      </dgm:prSet>
      <dgm:spPr/>
      <dgm:t>
        <a:bodyPr/>
        <a:lstStyle/>
        <a:p>
          <a:endParaRPr lang="ru-RU"/>
        </a:p>
      </dgm:t>
    </dgm:pt>
    <dgm:pt modelId="{535F3400-6976-4B97-A263-07DC8F7F3A09}" type="pres">
      <dgm:prSet presAssocID="{E2B93E5F-0866-4D4D-861A-C39C6EC6614D}" presName="horzThree" presStyleCnt="0"/>
      <dgm:spPr/>
    </dgm:pt>
    <dgm:pt modelId="{D9E0F7F9-EE43-4D6A-858A-2CAC1CCD1E8F}" type="pres">
      <dgm:prSet presAssocID="{B47CD2CF-6DCA-435F-AF07-E8D8543532B5}" presName="sibSpaceTwo" presStyleCnt="0"/>
      <dgm:spPr/>
    </dgm:pt>
    <dgm:pt modelId="{11F58393-B5D5-4DE3-98AD-70935C7C2A48}" type="pres">
      <dgm:prSet presAssocID="{E97CC45D-93E5-46F9-84B8-F8C00E12596C}" presName="vertTwo" presStyleCnt="0"/>
      <dgm:spPr/>
    </dgm:pt>
    <dgm:pt modelId="{614AAB70-9909-491B-BE83-8674F6DB93C3}" type="pres">
      <dgm:prSet presAssocID="{E97CC45D-93E5-46F9-84B8-F8C00E12596C}" presName="txTwo" presStyleLbl="node2" presStyleIdx="1" presStyleCnt="2">
        <dgm:presLayoutVars>
          <dgm:chPref val="3"/>
        </dgm:presLayoutVars>
      </dgm:prSet>
      <dgm:spPr/>
      <dgm:t>
        <a:bodyPr/>
        <a:lstStyle/>
        <a:p>
          <a:endParaRPr lang="ru-RU"/>
        </a:p>
      </dgm:t>
    </dgm:pt>
    <dgm:pt modelId="{CBAB48F3-AB7B-4DCC-B274-A6EAD8DDC9D2}" type="pres">
      <dgm:prSet presAssocID="{E97CC45D-93E5-46F9-84B8-F8C00E12596C}" presName="parTransTwo" presStyleCnt="0"/>
      <dgm:spPr/>
    </dgm:pt>
    <dgm:pt modelId="{799BEFCA-6DEA-4A47-80ED-3D90EE72F62E}" type="pres">
      <dgm:prSet presAssocID="{E97CC45D-93E5-46F9-84B8-F8C00E12596C}" presName="horzTwo" presStyleCnt="0"/>
      <dgm:spPr/>
    </dgm:pt>
    <dgm:pt modelId="{7585BFA9-6711-43BC-B3FD-7DFCCE6F2D78}" type="pres">
      <dgm:prSet presAssocID="{C10BD59D-F26F-44B4-BEAC-30EAC80EA5F0}" presName="vertThree" presStyleCnt="0"/>
      <dgm:spPr/>
    </dgm:pt>
    <dgm:pt modelId="{EC3C9B63-1BFD-4D8D-BD7D-35F17FC7B87B}" type="pres">
      <dgm:prSet presAssocID="{C10BD59D-F26F-44B4-BEAC-30EAC80EA5F0}" presName="txThree" presStyleLbl="node3" presStyleIdx="1" presStyleCnt="3">
        <dgm:presLayoutVars>
          <dgm:chPref val="3"/>
        </dgm:presLayoutVars>
      </dgm:prSet>
      <dgm:spPr/>
      <dgm:t>
        <a:bodyPr/>
        <a:lstStyle/>
        <a:p>
          <a:endParaRPr lang="ru-RU"/>
        </a:p>
      </dgm:t>
    </dgm:pt>
    <dgm:pt modelId="{061641D4-A18F-4B4F-B077-E60F8C2D17D6}" type="pres">
      <dgm:prSet presAssocID="{C10BD59D-F26F-44B4-BEAC-30EAC80EA5F0}" presName="horzThree" presStyleCnt="0"/>
      <dgm:spPr/>
    </dgm:pt>
    <dgm:pt modelId="{1C829B3E-7DD6-4DED-AF56-C8BD52121B9C}" type="pres">
      <dgm:prSet presAssocID="{63DA9636-8477-46DC-BDAB-13E78CB8644F}" presName="sibSpaceThree" presStyleCnt="0"/>
      <dgm:spPr/>
    </dgm:pt>
    <dgm:pt modelId="{8F18C0B0-DA85-4029-8DF8-EB856221385D}" type="pres">
      <dgm:prSet presAssocID="{421887D2-5426-47E2-83CF-9FCD48B16E89}" presName="vertThree" presStyleCnt="0"/>
      <dgm:spPr/>
    </dgm:pt>
    <dgm:pt modelId="{E2DC3B9B-C5C7-4C75-8358-42AA55D6CB8E}" type="pres">
      <dgm:prSet presAssocID="{421887D2-5426-47E2-83CF-9FCD48B16E89}" presName="txThree" presStyleLbl="node3" presStyleIdx="2" presStyleCnt="3">
        <dgm:presLayoutVars>
          <dgm:chPref val="3"/>
        </dgm:presLayoutVars>
      </dgm:prSet>
      <dgm:spPr/>
      <dgm:t>
        <a:bodyPr/>
        <a:lstStyle/>
        <a:p>
          <a:endParaRPr lang="ru-RU"/>
        </a:p>
      </dgm:t>
    </dgm:pt>
    <dgm:pt modelId="{EC0B30BC-CC18-45A2-A5FB-741F22F43521}" type="pres">
      <dgm:prSet presAssocID="{421887D2-5426-47E2-83CF-9FCD48B16E89}" presName="horzThree" presStyleCnt="0"/>
      <dgm:spPr/>
    </dgm:pt>
  </dgm:ptLst>
  <dgm:cxnLst>
    <dgm:cxn modelId="{B162CC3F-6911-46E0-801B-3370266C47B6}" srcId="{104EEA16-CAC3-4EE0-8BAC-8C6443C2630E}" destId="{E2B93E5F-0866-4D4D-861A-C39C6EC6614D}" srcOrd="0" destOrd="0" parTransId="{1F425D16-4C14-4B6D-9930-D066441C329D}" sibTransId="{601B78E2-52C8-476E-B64D-6AE22391A9C9}"/>
    <dgm:cxn modelId="{C9339420-18A8-42FD-89CA-12D02FADD696}" type="presOf" srcId="{421887D2-5426-47E2-83CF-9FCD48B16E89}" destId="{E2DC3B9B-C5C7-4C75-8358-42AA55D6CB8E}" srcOrd="0" destOrd="0" presId="urn:microsoft.com/office/officeart/2005/8/layout/hierarchy4"/>
    <dgm:cxn modelId="{9DCE8A49-8B4F-4BC1-8885-62E62ACD28F2}" type="presOf" srcId="{104EEA16-CAC3-4EE0-8BAC-8C6443C2630E}" destId="{6F4A5660-3EC1-4EF4-BA94-DE9DE3BC3DC6}" srcOrd="0" destOrd="0" presId="urn:microsoft.com/office/officeart/2005/8/layout/hierarchy4"/>
    <dgm:cxn modelId="{5AC1F56C-0E43-41A7-9A97-37BA1094F451}" type="presOf" srcId="{C10BD59D-F26F-44B4-BEAC-30EAC80EA5F0}" destId="{EC3C9B63-1BFD-4D8D-BD7D-35F17FC7B87B}" srcOrd="0" destOrd="0" presId="urn:microsoft.com/office/officeart/2005/8/layout/hierarchy4"/>
    <dgm:cxn modelId="{1AC23AB0-A400-41DE-84EF-19E8062C873E}" srcId="{B6B6012E-66BF-4634-83FD-89E0D0AA0068}" destId="{0F648C6E-E51B-4539-A0F1-984244AA74E3}" srcOrd="0" destOrd="0" parTransId="{83757A45-7483-406D-9ADF-9CF941F7E8BC}" sibTransId="{0543F862-1A2F-415E-AC35-840F78E56B9F}"/>
    <dgm:cxn modelId="{60A6A3F4-C64F-47CC-AF99-0396F22B36F4}" type="presOf" srcId="{E2B93E5F-0866-4D4D-861A-C39C6EC6614D}" destId="{5101D6B0-5080-40B3-86FC-09552ADF2423}" srcOrd="0" destOrd="0" presId="urn:microsoft.com/office/officeart/2005/8/layout/hierarchy4"/>
    <dgm:cxn modelId="{BD83F359-451E-4C29-B201-33454C258251}" srcId="{0F648C6E-E51B-4539-A0F1-984244AA74E3}" destId="{104EEA16-CAC3-4EE0-8BAC-8C6443C2630E}" srcOrd="0" destOrd="0" parTransId="{67D755EE-A532-4A71-A763-3D1FF672F481}" sibTransId="{B47CD2CF-6DCA-435F-AF07-E8D8543532B5}"/>
    <dgm:cxn modelId="{65CD4FE0-FDC8-4911-B1CC-177A30D2399D}" type="presOf" srcId="{B6B6012E-66BF-4634-83FD-89E0D0AA0068}" destId="{0311D895-1D70-4355-801F-ED064FAFCDAD}" srcOrd="0" destOrd="0" presId="urn:microsoft.com/office/officeart/2005/8/layout/hierarchy4"/>
    <dgm:cxn modelId="{8466D6FB-0E16-4C09-940A-6CE10001FBD9}" srcId="{E97CC45D-93E5-46F9-84B8-F8C00E12596C}" destId="{421887D2-5426-47E2-83CF-9FCD48B16E89}" srcOrd="1" destOrd="0" parTransId="{01FF90D9-114C-4845-9E52-A593F4DAF90A}" sibTransId="{B45BA9D1-056F-4ACD-9FC0-BAEE1EBBB9ED}"/>
    <dgm:cxn modelId="{243A70E7-56BA-481A-8272-3F831419F259}" type="presOf" srcId="{0F648C6E-E51B-4539-A0F1-984244AA74E3}" destId="{DD99826C-93B4-405A-ADB3-49105F9A6408}" srcOrd="0" destOrd="0" presId="urn:microsoft.com/office/officeart/2005/8/layout/hierarchy4"/>
    <dgm:cxn modelId="{D6174CDC-3E7F-42EC-B1A4-04EF0CB69743}" srcId="{0F648C6E-E51B-4539-A0F1-984244AA74E3}" destId="{E97CC45D-93E5-46F9-84B8-F8C00E12596C}" srcOrd="1" destOrd="0" parTransId="{A8DD040D-525A-4C8C-B58D-4CF0C761B45A}" sibTransId="{E60F4A11-EC52-4CCC-BAF3-7E092539204D}"/>
    <dgm:cxn modelId="{3B0CC27B-4F35-4959-B086-05E02F393CA3}" srcId="{E97CC45D-93E5-46F9-84B8-F8C00E12596C}" destId="{C10BD59D-F26F-44B4-BEAC-30EAC80EA5F0}" srcOrd="0" destOrd="0" parTransId="{13A675CC-7DB7-49E8-AE95-48FDE7704F33}" sibTransId="{63DA9636-8477-46DC-BDAB-13E78CB8644F}"/>
    <dgm:cxn modelId="{43B89F4A-CDB7-4DDB-BFA5-F29BBD753251}" type="presOf" srcId="{E97CC45D-93E5-46F9-84B8-F8C00E12596C}" destId="{614AAB70-9909-491B-BE83-8674F6DB93C3}" srcOrd="0" destOrd="0" presId="urn:microsoft.com/office/officeart/2005/8/layout/hierarchy4"/>
    <dgm:cxn modelId="{ABC8AEE6-3ACD-4BB1-848C-C7CC1618DA65}" type="presParOf" srcId="{0311D895-1D70-4355-801F-ED064FAFCDAD}" destId="{BA27FC40-BE4E-41C0-BD3A-71D8250323F7}" srcOrd="0" destOrd="0" presId="urn:microsoft.com/office/officeart/2005/8/layout/hierarchy4"/>
    <dgm:cxn modelId="{5B662C78-149C-4D16-8B7F-1DD023BB0DB2}" type="presParOf" srcId="{BA27FC40-BE4E-41C0-BD3A-71D8250323F7}" destId="{DD99826C-93B4-405A-ADB3-49105F9A6408}" srcOrd="0" destOrd="0" presId="urn:microsoft.com/office/officeart/2005/8/layout/hierarchy4"/>
    <dgm:cxn modelId="{0B0621E2-CD9A-41BA-8886-6FBE3CC63230}" type="presParOf" srcId="{BA27FC40-BE4E-41C0-BD3A-71D8250323F7}" destId="{77D4E199-3DEB-4F44-B4A4-FAB8EB063437}" srcOrd="1" destOrd="0" presId="urn:microsoft.com/office/officeart/2005/8/layout/hierarchy4"/>
    <dgm:cxn modelId="{CF552AE5-C763-4C4A-A7F5-F87FA904C505}" type="presParOf" srcId="{BA27FC40-BE4E-41C0-BD3A-71D8250323F7}" destId="{2A6714A6-778F-425A-98D5-53CED0C7FC4C}" srcOrd="2" destOrd="0" presId="urn:microsoft.com/office/officeart/2005/8/layout/hierarchy4"/>
    <dgm:cxn modelId="{8C05FE04-AE15-4363-8471-6B00A7429806}" type="presParOf" srcId="{2A6714A6-778F-425A-98D5-53CED0C7FC4C}" destId="{87795C40-29C6-4F34-8FC1-E2583978C67A}" srcOrd="0" destOrd="0" presId="urn:microsoft.com/office/officeart/2005/8/layout/hierarchy4"/>
    <dgm:cxn modelId="{27C36D57-EC78-4E5F-BE71-2F1D2F91C042}" type="presParOf" srcId="{87795C40-29C6-4F34-8FC1-E2583978C67A}" destId="{6F4A5660-3EC1-4EF4-BA94-DE9DE3BC3DC6}" srcOrd="0" destOrd="0" presId="urn:microsoft.com/office/officeart/2005/8/layout/hierarchy4"/>
    <dgm:cxn modelId="{393DE839-DFAE-40DE-B768-E25ED8CDE94A}" type="presParOf" srcId="{87795C40-29C6-4F34-8FC1-E2583978C67A}" destId="{85CC9C2E-36F2-4714-953D-D3711E432D46}" srcOrd="1" destOrd="0" presId="urn:microsoft.com/office/officeart/2005/8/layout/hierarchy4"/>
    <dgm:cxn modelId="{9456E3B6-32BD-4440-A332-F5D6AF94AF35}" type="presParOf" srcId="{87795C40-29C6-4F34-8FC1-E2583978C67A}" destId="{9F9A5B10-943A-4A57-8868-6F0C6B7DDD00}" srcOrd="2" destOrd="0" presId="urn:microsoft.com/office/officeart/2005/8/layout/hierarchy4"/>
    <dgm:cxn modelId="{BF96EF6E-FF28-4A78-A9E5-62B715493EED}" type="presParOf" srcId="{9F9A5B10-943A-4A57-8868-6F0C6B7DDD00}" destId="{66711DCF-914B-495B-9A51-8293D6BDF46A}" srcOrd="0" destOrd="0" presId="urn:microsoft.com/office/officeart/2005/8/layout/hierarchy4"/>
    <dgm:cxn modelId="{D1480D6E-A066-4AF5-A3BA-5AA82CA931BA}" type="presParOf" srcId="{66711DCF-914B-495B-9A51-8293D6BDF46A}" destId="{5101D6B0-5080-40B3-86FC-09552ADF2423}" srcOrd="0" destOrd="0" presId="urn:microsoft.com/office/officeart/2005/8/layout/hierarchy4"/>
    <dgm:cxn modelId="{E9ECE754-9D93-4C30-869B-727CF5931C33}" type="presParOf" srcId="{66711DCF-914B-495B-9A51-8293D6BDF46A}" destId="{535F3400-6976-4B97-A263-07DC8F7F3A09}" srcOrd="1" destOrd="0" presId="urn:microsoft.com/office/officeart/2005/8/layout/hierarchy4"/>
    <dgm:cxn modelId="{8B79C422-5FE1-41BF-AADF-7B20322FD6C6}" type="presParOf" srcId="{2A6714A6-778F-425A-98D5-53CED0C7FC4C}" destId="{D9E0F7F9-EE43-4D6A-858A-2CAC1CCD1E8F}" srcOrd="1" destOrd="0" presId="urn:microsoft.com/office/officeart/2005/8/layout/hierarchy4"/>
    <dgm:cxn modelId="{3DA10D20-4521-4F68-8B87-FD4E748543B2}" type="presParOf" srcId="{2A6714A6-778F-425A-98D5-53CED0C7FC4C}" destId="{11F58393-B5D5-4DE3-98AD-70935C7C2A48}" srcOrd="2" destOrd="0" presId="urn:microsoft.com/office/officeart/2005/8/layout/hierarchy4"/>
    <dgm:cxn modelId="{62A23DBB-F923-4836-8138-EB0FD2DD76FF}" type="presParOf" srcId="{11F58393-B5D5-4DE3-98AD-70935C7C2A48}" destId="{614AAB70-9909-491B-BE83-8674F6DB93C3}" srcOrd="0" destOrd="0" presId="urn:microsoft.com/office/officeart/2005/8/layout/hierarchy4"/>
    <dgm:cxn modelId="{7E2EFCE2-F0A7-4B5E-AA21-03A9D1144FAB}" type="presParOf" srcId="{11F58393-B5D5-4DE3-98AD-70935C7C2A48}" destId="{CBAB48F3-AB7B-4DCC-B274-A6EAD8DDC9D2}" srcOrd="1" destOrd="0" presId="urn:microsoft.com/office/officeart/2005/8/layout/hierarchy4"/>
    <dgm:cxn modelId="{7BB4AAA7-C142-48C5-9AC7-376EF93BABDF}" type="presParOf" srcId="{11F58393-B5D5-4DE3-98AD-70935C7C2A48}" destId="{799BEFCA-6DEA-4A47-80ED-3D90EE72F62E}" srcOrd="2" destOrd="0" presId="urn:microsoft.com/office/officeart/2005/8/layout/hierarchy4"/>
    <dgm:cxn modelId="{1FD208D1-DA4E-4043-8334-B0E284F72771}" type="presParOf" srcId="{799BEFCA-6DEA-4A47-80ED-3D90EE72F62E}" destId="{7585BFA9-6711-43BC-B3FD-7DFCCE6F2D78}" srcOrd="0" destOrd="0" presId="urn:microsoft.com/office/officeart/2005/8/layout/hierarchy4"/>
    <dgm:cxn modelId="{E6DEBBB9-AAEB-49A3-889F-F279F65F9F24}" type="presParOf" srcId="{7585BFA9-6711-43BC-B3FD-7DFCCE6F2D78}" destId="{EC3C9B63-1BFD-4D8D-BD7D-35F17FC7B87B}" srcOrd="0" destOrd="0" presId="urn:microsoft.com/office/officeart/2005/8/layout/hierarchy4"/>
    <dgm:cxn modelId="{620D5D91-D070-46B9-804C-51D41D6B069E}" type="presParOf" srcId="{7585BFA9-6711-43BC-B3FD-7DFCCE6F2D78}" destId="{061641D4-A18F-4B4F-B077-E60F8C2D17D6}" srcOrd="1" destOrd="0" presId="urn:microsoft.com/office/officeart/2005/8/layout/hierarchy4"/>
    <dgm:cxn modelId="{6544EEC5-E31C-467E-9D54-01A466E00B0E}" type="presParOf" srcId="{799BEFCA-6DEA-4A47-80ED-3D90EE72F62E}" destId="{1C829B3E-7DD6-4DED-AF56-C8BD52121B9C}" srcOrd="1" destOrd="0" presId="urn:microsoft.com/office/officeart/2005/8/layout/hierarchy4"/>
    <dgm:cxn modelId="{8238F38D-BE5F-4390-935C-E68BED30B371}" type="presParOf" srcId="{799BEFCA-6DEA-4A47-80ED-3D90EE72F62E}" destId="{8F18C0B0-DA85-4029-8DF8-EB856221385D}" srcOrd="2" destOrd="0" presId="urn:microsoft.com/office/officeart/2005/8/layout/hierarchy4"/>
    <dgm:cxn modelId="{76C7C662-C5EC-4A50-8BD1-7629BC224ACD}" type="presParOf" srcId="{8F18C0B0-DA85-4029-8DF8-EB856221385D}" destId="{E2DC3B9B-C5C7-4C75-8358-42AA55D6CB8E}" srcOrd="0" destOrd="0" presId="urn:microsoft.com/office/officeart/2005/8/layout/hierarchy4"/>
    <dgm:cxn modelId="{05FB7803-9CE2-4B5B-B919-BFB68630710C}" type="presParOf" srcId="{8F18C0B0-DA85-4029-8DF8-EB856221385D}" destId="{EC0B30BC-CC18-45A2-A5FB-741F22F4352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5EF03-4E1E-460C-921C-4E903EE240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DA89338-1782-43B9-854B-20F02B3B523B}">
      <dgm:prSet phldrT="[Текст]"/>
      <dgm:spPr/>
      <dgm:t>
        <a:bodyPr/>
        <a:lstStyle/>
        <a:p>
          <a:r>
            <a:rPr lang="ru-RU" dirty="0" smtClean="0"/>
            <a:t>Проводящие части</a:t>
          </a:r>
          <a:endParaRPr lang="en-US" dirty="0"/>
        </a:p>
      </dgm:t>
    </dgm:pt>
    <dgm:pt modelId="{F62F372D-C286-4B25-814B-C55A29385663}" type="parTrans" cxnId="{2B442004-0155-4B33-81FF-B183BF081070}">
      <dgm:prSet/>
      <dgm:spPr/>
      <dgm:t>
        <a:bodyPr/>
        <a:lstStyle/>
        <a:p>
          <a:endParaRPr lang="en-US"/>
        </a:p>
      </dgm:t>
    </dgm:pt>
    <dgm:pt modelId="{EBC57492-5493-4B27-85A4-D5F11CE3B8BE}" type="sibTrans" cxnId="{2B442004-0155-4B33-81FF-B183BF081070}">
      <dgm:prSet/>
      <dgm:spPr/>
      <dgm:t>
        <a:bodyPr/>
        <a:lstStyle/>
        <a:p>
          <a:endParaRPr lang="en-US"/>
        </a:p>
      </dgm:t>
    </dgm:pt>
    <dgm:pt modelId="{C432810E-4165-4A99-9D25-7544B494A566}">
      <dgm:prSet phldrT="[Текст]"/>
      <dgm:spPr/>
      <dgm:t>
        <a:bodyPr/>
        <a:lstStyle/>
        <a:p>
          <a:r>
            <a:rPr lang="ru-RU" dirty="0" smtClean="0"/>
            <a:t>Токоведущая часть</a:t>
          </a:r>
        </a:p>
        <a:p>
          <a:r>
            <a:rPr lang="ru-RU" b="1" dirty="0" smtClean="0"/>
            <a:t>(ТВЧ) </a:t>
          </a:r>
          <a:endParaRPr lang="en-US" b="1" dirty="0"/>
        </a:p>
      </dgm:t>
    </dgm:pt>
    <dgm:pt modelId="{006AD528-35DD-492E-952A-54171874E90D}" type="parTrans" cxnId="{527C4BCD-BC79-4D27-8F2C-D7CC47D451DC}">
      <dgm:prSet/>
      <dgm:spPr/>
      <dgm:t>
        <a:bodyPr/>
        <a:lstStyle/>
        <a:p>
          <a:endParaRPr lang="en-US"/>
        </a:p>
      </dgm:t>
    </dgm:pt>
    <dgm:pt modelId="{4B1C8A66-EB58-46EE-8C53-E8E67801C1B3}" type="sibTrans" cxnId="{527C4BCD-BC79-4D27-8F2C-D7CC47D451DC}">
      <dgm:prSet/>
      <dgm:spPr/>
      <dgm:t>
        <a:bodyPr/>
        <a:lstStyle/>
        <a:p>
          <a:endParaRPr lang="en-US"/>
        </a:p>
      </dgm:t>
    </dgm:pt>
    <dgm:pt modelId="{FEF85B08-126A-41D4-9A69-CA88875CD0C5}">
      <dgm:prSet phldrT="[Текст]"/>
      <dgm:spPr/>
      <dgm:t>
        <a:bodyPr/>
        <a:lstStyle/>
        <a:p>
          <a:r>
            <a:rPr lang="ru-RU" dirty="0" smtClean="0"/>
            <a:t>Открытая проводящая часть</a:t>
          </a:r>
        </a:p>
        <a:p>
          <a:r>
            <a:rPr lang="ru-RU" b="1" dirty="0" smtClean="0"/>
            <a:t>(ОПЧ)</a:t>
          </a:r>
          <a:endParaRPr lang="en-US" b="1" dirty="0"/>
        </a:p>
      </dgm:t>
    </dgm:pt>
    <dgm:pt modelId="{4C5FB9CA-646C-4837-A94F-C81D37E166DC}" type="parTrans" cxnId="{E60D55BC-ACE3-46D4-A875-E5965CD71313}">
      <dgm:prSet/>
      <dgm:spPr/>
      <dgm:t>
        <a:bodyPr/>
        <a:lstStyle/>
        <a:p>
          <a:endParaRPr lang="en-US"/>
        </a:p>
      </dgm:t>
    </dgm:pt>
    <dgm:pt modelId="{B7E93F56-3483-4817-9BF3-7976DBC26703}" type="sibTrans" cxnId="{E60D55BC-ACE3-46D4-A875-E5965CD71313}">
      <dgm:prSet/>
      <dgm:spPr/>
      <dgm:t>
        <a:bodyPr/>
        <a:lstStyle/>
        <a:p>
          <a:endParaRPr lang="en-US"/>
        </a:p>
      </dgm:t>
    </dgm:pt>
    <dgm:pt modelId="{8DCC988F-FAB4-49F2-99CE-884F432C0F61}">
      <dgm:prSet phldrT="[Текст]"/>
      <dgm:spPr/>
      <dgm:t>
        <a:bodyPr/>
        <a:lstStyle/>
        <a:p>
          <a:r>
            <a:rPr lang="ru-RU" dirty="0" smtClean="0"/>
            <a:t>Сторонняя проводящая часть</a:t>
          </a:r>
        </a:p>
        <a:p>
          <a:r>
            <a:rPr lang="ru-RU" b="1" dirty="0" smtClean="0"/>
            <a:t>(СПЧ)</a:t>
          </a:r>
          <a:endParaRPr lang="en-US" b="1" dirty="0"/>
        </a:p>
      </dgm:t>
    </dgm:pt>
    <dgm:pt modelId="{C99BB403-E3DF-46DD-AFED-4FC08742FAB1}" type="parTrans" cxnId="{CBEB634A-442E-4DB1-BC39-0763B3652E4D}">
      <dgm:prSet/>
      <dgm:spPr/>
      <dgm:t>
        <a:bodyPr/>
        <a:lstStyle/>
        <a:p>
          <a:endParaRPr lang="en-US"/>
        </a:p>
      </dgm:t>
    </dgm:pt>
    <dgm:pt modelId="{18B19585-4317-4539-A42F-C618E4A68C48}" type="sibTrans" cxnId="{CBEB634A-442E-4DB1-BC39-0763B3652E4D}">
      <dgm:prSet/>
      <dgm:spPr/>
      <dgm:t>
        <a:bodyPr/>
        <a:lstStyle/>
        <a:p>
          <a:endParaRPr lang="en-US"/>
        </a:p>
      </dgm:t>
    </dgm:pt>
    <dgm:pt modelId="{52DF00C1-07F8-4A4B-B986-BC0E97BBE9E1}" type="pres">
      <dgm:prSet presAssocID="{CF35EF03-4E1E-460C-921C-4E903EE240BD}" presName="hierChild1" presStyleCnt="0">
        <dgm:presLayoutVars>
          <dgm:orgChart val="1"/>
          <dgm:chPref val="1"/>
          <dgm:dir/>
          <dgm:animOne val="branch"/>
          <dgm:animLvl val="lvl"/>
          <dgm:resizeHandles/>
        </dgm:presLayoutVars>
      </dgm:prSet>
      <dgm:spPr/>
      <dgm:t>
        <a:bodyPr/>
        <a:lstStyle/>
        <a:p>
          <a:endParaRPr lang="en-US"/>
        </a:p>
      </dgm:t>
    </dgm:pt>
    <dgm:pt modelId="{BC0164F4-BF8B-4829-99AD-F68422F587F1}" type="pres">
      <dgm:prSet presAssocID="{FDA89338-1782-43B9-854B-20F02B3B523B}" presName="hierRoot1" presStyleCnt="0">
        <dgm:presLayoutVars>
          <dgm:hierBranch val="init"/>
        </dgm:presLayoutVars>
      </dgm:prSet>
      <dgm:spPr/>
    </dgm:pt>
    <dgm:pt modelId="{6764D7AA-77DE-46E2-86CE-505F8C15A04B}" type="pres">
      <dgm:prSet presAssocID="{FDA89338-1782-43B9-854B-20F02B3B523B}" presName="rootComposite1" presStyleCnt="0"/>
      <dgm:spPr/>
    </dgm:pt>
    <dgm:pt modelId="{609CBB78-3D7F-465B-9055-66E0DA378C51}" type="pres">
      <dgm:prSet presAssocID="{FDA89338-1782-43B9-854B-20F02B3B523B}" presName="rootText1" presStyleLbl="node0" presStyleIdx="0" presStyleCnt="1" custScaleY="94550">
        <dgm:presLayoutVars>
          <dgm:chPref val="3"/>
        </dgm:presLayoutVars>
      </dgm:prSet>
      <dgm:spPr/>
      <dgm:t>
        <a:bodyPr/>
        <a:lstStyle/>
        <a:p>
          <a:endParaRPr lang="en-US"/>
        </a:p>
      </dgm:t>
    </dgm:pt>
    <dgm:pt modelId="{292B833F-7E0E-4614-8056-BE03D26699D0}" type="pres">
      <dgm:prSet presAssocID="{FDA89338-1782-43B9-854B-20F02B3B523B}" presName="rootConnector1" presStyleLbl="node1" presStyleIdx="0" presStyleCnt="0"/>
      <dgm:spPr/>
      <dgm:t>
        <a:bodyPr/>
        <a:lstStyle/>
        <a:p>
          <a:endParaRPr lang="en-US"/>
        </a:p>
      </dgm:t>
    </dgm:pt>
    <dgm:pt modelId="{74C11C31-EAE6-4A52-9395-19DAAADDB934}" type="pres">
      <dgm:prSet presAssocID="{FDA89338-1782-43B9-854B-20F02B3B523B}" presName="hierChild2" presStyleCnt="0"/>
      <dgm:spPr/>
    </dgm:pt>
    <dgm:pt modelId="{D017DC12-131E-4451-A02C-15E74AC4C787}" type="pres">
      <dgm:prSet presAssocID="{006AD528-35DD-492E-952A-54171874E90D}" presName="Name37" presStyleLbl="parChTrans1D2" presStyleIdx="0" presStyleCnt="3"/>
      <dgm:spPr/>
      <dgm:t>
        <a:bodyPr/>
        <a:lstStyle/>
        <a:p>
          <a:endParaRPr lang="en-US"/>
        </a:p>
      </dgm:t>
    </dgm:pt>
    <dgm:pt modelId="{254BD4AA-DC59-4EDF-9F3D-38CF3864EEBD}" type="pres">
      <dgm:prSet presAssocID="{C432810E-4165-4A99-9D25-7544B494A566}" presName="hierRoot2" presStyleCnt="0">
        <dgm:presLayoutVars>
          <dgm:hierBranch val="init"/>
        </dgm:presLayoutVars>
      </dgm:prSet>
      <dgm:spPr/>
    </dgm:pt>
    <dgm:pt modelId="{ED37C4CC-18FA-4FD1-8234-11DFFB905EDF}" type="pres">
      <dgm:prSet presAssocID="{C432810E-4165-4A99-9D25-7544B494A566}" presName="rootComposite" presStyleCnt="0"/>
      <dgm:spPr/>
    </dgm:pt>
    <dgm:pt modelId="{5C003ACB-1C61-4683-A0E3-C39E506785FC}" type="pres">
      <dgm:prSet presAssocID="{C432810E-4165-4A99-9D25-7544B494A566}" presName="rootText" presStyleLbl="node2" presStyleIdx="0" presStyleCnt="3" custScaleY="103084">
        <dgm:presLayoutVars>
          <dgm:chPref val="3"/>
        </dgm:presLayoutVars>
      </dgm:prSet>
      <dgm:spPr/>
      <dgm:t>
        <a:bodyPr/>
        <a:lstStyle/>
        <a:p>
          <a:endParaRPr lang="en-US"/>
        </a:p>
      </dgm:t>
    </dgm:pt>
    <dgm:pt modelId="{BB339EBA-5000-48E8-8360-90DE17E6914D}" type="pres">
      <dgm:prSet presAssocID="{C432810E-4165-4A99-9D25-7544B494A566}" presName="rootConnector" presStyleLbl="node2" presStyleIdx="0" presStyleCnt="3"/>
      <dgm:spPr/>
      <dgm:t>
        <a:bodyPr/>
        <a:lstStyle/>
        <a:p>
          <a:endParaRPr lang="en-US"/>
        </a:p>
      </dgm:t>
    </dgm:pt>
    <dgm:pt modelId="{2CBE93A3-E1CA-46C5-A8EB-5B37B0B7AA30}" type="pres">
      <dgm:prSet presAssocID="{C432810E-4165-4A99-9D25-7544B494A566}" presName="hierChild4" presStyleCnt="0"/>
      <dgm:spPr/>
    </dgm:pt>
    <dgm:pt modelId="{BA9955D4-17B0-4E2A-AD9E-6A7C0F78B087}" type="pres">
      <dgm:prSet presAssocID="{C432810E-4165-4A99-9D25-7544B494A566}" presName="hierChild5" presStyleCnt="0"/>
      <dgm:spPr/>
    </dgm:pt>
    <dgm:pt modelId="{741B81B4-8D37-4E4E-AD52-1AF00549346A}" type="pres">
      <dgm:prSet presAssocID="{4C5FB9CA-646C-4837-A94F-C81D37E166DC}" presName="Name37" presStyleLbl="parChTrans1D2" presStyleIdx="1" presStyleCnt="3"/>
      <dgm:spPr/>
      <dgm:t>
        <a:bodyPr/>
        <a:lstStyle/>
        <a:p>
          <a:endParaRPr lang="en-US"/>
        </a:p>
      </dgm:t>
    </dgm:pt>
    <dgm:pt modelId="{5462FC6F-EE24-4FF0-9C3D-27B1C4E2F223}" type="pres">
      <dgm:prSet presAssocID="{FEF85B08-126A-41D4-9A69-CA88875CD0C5}" presName="hierRoot2" presStyleCnt="0">
        <dgm:presLayoutVars>
          <dgm:hierBranch val="init"/>
        </dgm:presLayoutVars>
      </dgm:prSet>
      <dgm:spPr/>
    </dgm:pt>
    <dgm:pt modelId="{28F576F8-81C1-4C7E-AB96-6225333F750B}" type="pres">
      <dgm:prSet presAssocID="{FEF85B08-126A-41D4-9A69-CA88875CD0C5}" presName="rootComposite" presStyleCnt="0"/>
      <dgm:spPr/>
    </dgm:pt>
    <dgm:pt modelId="{EAB1A0D5-4F5C-47E8-8488-98729BCFB973}" type="pres">
      <dgm:prSet presAssocID="{FEF85B08-126A-41D4-9A69-CA88875CD0C5}" presName="rootText" presStyleLbl="node2" presStyleIdx="1" presStyleCnt="3">
        <dgm:presLayoutVars>
          <dgm:chPref val="3"/>
        </dgm:presLayoutVars>
      </dgm:prSet>
      <dgm:spPr/>
      <dgm:t>
        <a:bodyPr/>
        <a:lstStyle/>
        <a:p>
          <a:endParaRPr lang="en-US"/>
        </a:p>
      </dgm:t>
    </dgm:pt>
    <dgm:pt modelId="{7A2C66C4-8FFC-4582-B240-32DFF0475145}" type="pres">
      <dgm:prSet presAssocID="{FEF85B08-126A-41D4-9A69-CA88875CD0C5}" presName="rootConnector" presStyleLbl="node2" presStyleIdx="1" presStyleCnt="3"/>
      <dgm:spPr/>
      <dgm:t>
        <a:bodyPr/>
        <a:lstStyle/>
        <a:p>
          <a:endParaRPr lang="en-US"/>
        </a:p>
      </dgm:t>
    </dgm:pt>
    <dgm:pt modelId="{7F6F467C-69FB-4049-9CB9-490C510CDD72}" type="pres">
      <dgm:prSet presAssocID="{FEF85B08-126A-41D4-9A69-CA88875CD0C5}" presName="hierChild4" presStyleCnt="0"/>
      <dgm:spPr/>
    </dgm:pt>
    <dgm:pt modelId="{ADDA75EC-8A69-4EEF-B17E-B68ACA18133C}" type="pres">
      <dgm:prSet presAssocID="{FEF85B08-126A-41D4-9A69-CA88875CD0C5}" presName="hierChild5" presStyleCnt="0"/>
      <dgm:spPr/>
    </dgm:pt>
    <dgm:pt modelId="{CE88217E-2082-46D8-9B91-B5E47F756BB4}" type="pres">
      <dgm:prSet presAssocID="{C99BB403-E3DF-46DD-AFED-4FC08742FAB1}" presName="Name37" presStyleLbl="parChTrans1D2" presStyleIdx="2" presStyleCnt="3"/>
      <dgm:spPr/>
      <dgm:t>
        <a:bodyPr/>
        <a:lstStyle/>
        <a:p>
          <a:endParaRPr lang="en-US"/>
        </a:p>
      </dgm:t>
    </dgm:pt>
    <dgm:pt modelId="{6459944C-BB27-47B4-9CBD-1309E45BDFFD}" type="pres">
      <dgm:prSet presAssocID="{8DCC988F-FAB4-49F2-99CE-884F432C0F61}" presName="hierRoot2" presStyleCnt="0">
        <dgm:presLayoutVars>
          <dgm:hierBranch val="init"/>
        </dgm:presLayoutVars>
      </dgm:prSet>
      <dgm:spPr/>
    </dgm:pt>
    <dgm:pt modelId="{74BCCB67-F0E0-4C12-981F-44E7185D5CA5}" type="pres">
      <dgm:prSet presAssocID="{8DCC988F-FAB4-49F2-99CE-884F432C0F61}" presName="rootComposite" presStyleCnt="0"/>
      <dgm:spPr/>
    </dgm:pt>
    <dgm:pt modelId="{F6911639-5C1F-447F-A1C4-853E6F1A48EE}" type="pres">
      <dgm:prSet presAssocID="{8DCC988F-FAB4-49F2-99CE-884F432C0F61}" presName="rootText" presStyleLbl="node2" presStyleIdx="2" presStyleCnt="3">
        <dgm:presLayoutVars>
          <dgm:chPref val="3"/>
        </dgm:presLayoutVars>
      </dgm:prSet>
      <dgm:spPr/>
      <dgm:t>
        <a:bodyPr/>
        <a:lstStyle/>
        <a:p>
          <a:endParaRPr lang="en-US"/>
        </a:p>
      </dgm:t>
    </dgm:pt>
    <dgm:pt modelId="{F2ECFE9D-DFC6-466A-9759-78094FECCC4B}" type="pres">
      <dgm:prSet presAssocID="{8DCC988F-FAB4-49F2-99CE-884F432C0F61}" presName="rootConnector" presStyleLbl="node2" presStyleIdx="2" presStyleCnt="3"/>
      <dgm:spPr/>
      <dgm:t>
        <a:bodyPr/>
        <a:lstStyle/>
        <a:p>
          <a:endParaRPr lang="en-US"/>
        </a:p>
      </dgm:t>
    </dgm:pt>
    <dgm:pt modelId="{F8A6E3A3-8E9F-4740-9137-05AE0F0C67C6}" type="pres">
      <dgm:prSet presAssocID="{8DCC988F-FAB4-49F2-99CE-884F432C0F61}" presName="hierChild4" presStyleCnt="0"/>
      <dgm:spPr/>
    </dgm:pt>
    <dgm:pt modelId="{C376CFDE-0023-4C00-ABB0-3F6E02B9C682}" type="pres">
      <dgm:prSet presAssocID="{8DCC988F-FAB4-49F2-99CE-884F432C0F61}" presName="hierChild5" presStyleCnt="0"/>
      <dgm:spPr/>
    </dgm:pt>
    <dgm:pt modelId="{F067832C-011A-4C5C-9C86-BBCCFBE93ABC}" type="pres">
      <dgm:prSet presAssocID="{FDA89338-1782-43B9-854B-20F02B3B523B}" presName="hierChild3" presStyleCnt="0"/>
      <dgm:spPr/>
    </dgm:pt>
  </dgm:ptLst>
  <dgm:cxnLst>
    <dgm:cxn modelId="{B4626B6A-2F8C-480F-A51E-61EDDD524996}" type="presOf" srcId="{C432810E-4165-4A99-9D25-7544B494A566}" destId="{5C003ACB-1C61-4683-A0E3-C39E506785FC}" srcOrd="0" destOrd="0" presId="urn:microsoft.com/office/officeart/2005/8/layout/orgChart1"/>
    <dgm:cxn modelId="{F53DC8CD-85F8-46F2-A03C-C2A4F929F573}" type="presOf" srcId="{4C5FB9CA-646C-4837-A94F-C81D37E166DC}" destId="{741B81B4-8D37-4E4E-AD52-1AF00549346A}" srcOrd="0" destOrd="0" presId="urn:microsoft.com/office/officeart/2005/8/layout/orgChart1"/>
    <dgm:cxn modelId="{56EF7EE3-FD0F-4C55-BA75-88778934E9D4}" type="presOf" srcId="{FEF85B08-126A-41D4-9A69-CA88875CD0C5}" destId="{EAB1A0D5-4F5C-47E8-8488-98729BCFB973}" srcOrd="0" destOrd="0" presId="urn:microsoft.com/office/officeart/2005/8/layout/orgChart1"/>
    <dgm:cxn modelId="{1F471CC2-8B50-40CA-A896-30FF5AF24350}" type="presOf" srcId="{8DCC988F-FAB4-49F2-99CE-884F432C0F61}" destId="{F2ECFE9D-DFC6-466A-9759-78094FECCC4B}" srcOrd="1" destOrd="0" presId="urn:microsoft.com/office/officeart/2005/8/layout/orgChart1"/>
    <dgm:cxn modelId="{51726252-0776-4F5A-9D20-0100D1EFF44E}" type="presOf" srcId="{FEF85B08-126A-41D4-9A69-CA88875CD0C5}" destId="{7A2C66C4-8FFC-4582-B240-32DFF0475145}" srcOrd="1" destOrd="0" presId="urn:microsoft.com/office/officeart/2005/8/layout/orgChart1"/>
    <dgm:cxn modelId="{7AE87177-D67A-469E-93AF-ADB914021C94}" type="presOf" srcId="{C432810E-4165-4A99-9D25-7544B494A566}" destId="{BB339EBA-5000-48E8-8360-90DE17E6914D}" srcOrd="1" destOrd="0" presId="urn:microsoft.com/office/officeart/2005/8/layout/orgChart1"/>
    <dgm:cxn modelId="{66A3FF15-B992-4CE4-A76C-2DDD94EA59B7}" type="presOf" srcId="{FDA89338-1782-43B9-854B-20F02B3B523B}" destId="{609CBB78-3D7F-465B-9055-66E0DA378C51}" srcOrd="0" destOrd="0" presId="urn:microsoft.com/office/officeart/2005/8/layout/orgChart1"/>
    <dgm:cxn modelId="{57BDDF77-0B98-41BB-8DAB-41AE40E0E345}" type="presOf" srcId="{FDA89338-1782-43B9-854B-20F02B3B523B}" destId="{292B833F-7E0E-4614-8056-BE03D26699D0}" srcOrd="1" destOrd="0" presId="urn:microsoft.com/office/officeart/2005/8/layout/orgChart1"/>
    <dgm:cxn modelId="{E7D0B4CF-AA47-4442-8B90-B43399853171}" type="presOf" srcId="{8DCC988F-FAB4-49F2-99CE-884F432C0F61}" destId="{F6911639-5C1F-447F-A1C4-853E6F1A48EE}" srcOrd="0" destOrd="0" presId="urn:microsoft.com/office/officeart/2005/8/layout/orgChart1"/>
    <dgm:cxn modelId="{E60D55BC-ACE3-46D4-A875-E5965CD71313}" srcId="{FDA89338-1782-43B9-854B-20F02B3B523B}" destId="{FEF85B08-126A-41D4-9A69-CA88875CD0C5}" srcOrd="1" destOrd="0" parTransId="{4C5FB9CA-646C-4837-A94F-C81D37E166DC}" sibTransId="{B7E93F56-3483-4817-9BF3-7976DBC26703}"/>
    <dgm:cxn modelId="{C65FB637-CEA4-4FD8-B9C4-9AE7557E3D19}" type="presOf" srcId="{CF35EF03-4E1E-460C-921C-4E903EE240BD}" destId="{52DF00C1-07F8-4A4B-B986-BC0E97BBE9E1}" srcOrd="0" destOrd="0" presId="urn:microsoft.com/office/officeart/2005/8/layout/orgChart1"/>
    <dgm:cxn modelId="{CBEB634A-442E-4DB1-BC39-0763B3652E4D}" srcId="{FDA89338-1782-43B9-854B-20F02B3B523B}" destId="{8DCC988F-FAB4-49F2-99CE-884F432C0F61}" srcOrd="2" destOrd="0" parTransId="{C99BB403-E3DF-46DD-AFED-4FC08742FAB1}" sibTransId="{18B19585-4317-4539-A42F-C618E4A68C48}"/>
    <dgm:cxn modelId="{611C8F76-E36D-47E3-A7DE-30D79E9D2A0E}" type="presOf" srcId="{C99BB403-E3DF-46DD-AFED-4FC08742FAB1}" destId="{CE88217E-2082-46D8-9B91-B5E47F756BB4}" srcOrd="0" destOrd="0" presId="urn:microsoft.com/office/officeart/2005/8/layout/orgChart1"/>
    <dgm:cxn modelId="{527C4BCD-BC79-4D27-8F2C-D7CC47D451DC}" srcId="{FDA89338-1782-43B9-854B-20F02B3B523B}" destId="{C432810E-4165-4A99-9D25-7544B494A566}" srcOrd="0" destOrd="0" parTransId="{006AD528-35DD-492E-952A-54171874E90D}" sibTransId="{4B1C8A66-EB58-46EE-8C53-E8E67801C1B3}"/>
    <dgm:cxn modelId="{2B442004-0155-4B33-81FF-B183BF081070}" srcId="{CF35EF03-4E1E-460C-921C-4E903EE240BD}" destId="{FDA89338-1782-43B9-854B-20F02B3B523B}" srcOrd="0" destOrd="0" parTransId="{F62F372D-C286-4B25-814B-C55A29385663}" sibTransId="{EBC57492-5493-4B27-85A4-D5F11CE3B8BE}"/>
    <dgm:cxn modelId="{C6B59B7F-7B56-4C65-968A-BC827D9B3043}" type="presOf" srcId="{006AD528-35DD-492E-952A-54171874E90D}" destId="{D017DC12-131E-4451-A02C-15E74AC4C787}" srcOrd="0" destOrd="0" presId="urn:microsoft.com/office/officeart/2005/8/layout/orgChart1"/>
    <dgm:cxn modelId="{4084CAF1-E7D2-497B-9BA1-0F1B2C5DB80B}" type="presParOf" srcId="{52DF00C1-07F8-4A4B-B986-BC0E97BBE9E1}" destId="{BC0164F4-BF8B-4829-99AD-F68422F587F1}" srcOrd="0" destOrd="0" presId="urn:microsoft.com/office/officeart/2005/8/layout/orgChart1"/>
    <dgm:cxn modelId="{31DE6EBA-D362-45FA-9F44-8BDDFE8F417F}" type="presParOf" srcId="{BC0164F4-BF8B-4829-99AD-F68422F587F1}" destId="{6764D7AA-77DE-46E2-86CE-505F8C15A04B}" srcOrd="0" destOrd="0" presId="urn:microsoft.com/office/officeart/2005/8/layout/orgChart1"/>
    <dgm:cxn modelId="{70B9C7E3-CAF6-48A4-9C91-76639ECB3D2B}" type="presParOf" srcId="{6764D7AA-77DE-46E2-86CE-505F8C15A04B}" destId="{609CBB78-3D7F-465B-9055-66E0DA378C51}" srcOrd="0" destOrd="0" presId="urn:microsoft.com/office/officeart/2005/8/layout/orgChart1"/>
    <dgm:cxn modelId="{EE3F41FF-C8BA-4493-8AEE-7CB112D2D0FA}" type="presParOf" srcId="{6764D7AA-77DE-46E2-86CE-505F8C15A04B}" destId="{292B833F-7E0E-4614-8056-BE03D26699D0}" srcOrd="1" destOrd="0" presId="urn:microsoft.com/office/officeart/2005/8/layout/orgChart1"/>
    <dgm:cxn modelId="{9BCD5735-E8D9-4444-8EA5-B1313DD5F5E6}" type="presParOf" srcId="{BC0164F4-BF8B-4829-99AD-F68422F587F1}" destId="{74C11C31-EAE6-4A52-9395-19DAAADDB934}" srcOrd="1" destOrd="0" presId="urn:microsoft.com/office/officeart/2005/8/layout/orgChart1"/>
    <dgm:cxn modelId="{56984B6B-75E5-4E43-9DE9-40E26D9AC8F8}" type="presParOf" srcId="{74C11C31-EAE6-4A52-9395-19DAAADDB934}" destId="{D017DC12-131E-4451-A02C-15E74AC4C787}" srcOrd="0" destOrd="0" presId="urn:microsoft.com/office/officeart/2005/8/layout/orgChart1"/>
    <dgm:cxn modelId="{13320616-099E-4FD2-A375-7C7872052A1E}" type="presParOf" srcId="{74C11C31-EAE6-4A52-9395-19DAAADDB934}" destId="{254BD4AA-DC59-4EDF-9F3D-38CF3864EEBD}" srcOrd="1" destOrd="0" presId="urn:microsoft.com/office/officeart/2005/8/layout/orgChart1"/>
    <dgm:cxn modelId="{35923F50-BB54-47A4-B477-023D0DF2C482}" type="presParOf" srcId="{254BD4AA-DC59-4EDF-9F3D-38CF3864EEBD}" destId="{ED37C4CC-18FA-4FD1-8234-11DFFB905EDF}" srcOrd="0" destOrd="0" presId="urn:microsoft.com/office/officeart/2005/8/layout/orgChart1"/>
    <dgm:cxn modelId="{4DE987A5-C314-4068-8462-D3F85DA78693}" type="presParOf" srcId="{ED37C4CC-18FA-4FD1-8234-11DFFB905EDF}" destId="{5C003ACB-1C61-4683-A0E3-C39E506785FC}" srcOrd="0" destOrd="0" presId="urn:microsoft.com/office/officeart/2005/8/layout/orgChart1"/>
    <dgm:cxn modelId="{4BCE15F0-9E68-4BE5-A601-576B5946AD17}" type="presParOf" srcId="{ED37C4CC-18FA-4FD1-8234-11DFFB905EDF}" destId="{BB339EBA-5000-48E8-8360-90DE17E6914D}" srcOrd="1" destOrd="0" presId="urn:microsoft.com/office/officeart/2005/8/layout/orgChart1"/>
    <dgm:cxn modelId="{2B3435DF-E299-4D48-AE9B-1522C8F9795D}" type="presParOf" srcId="{254BD4AA-DC59-4EDF-9F3D-38CF3864EEBD}" destId="{2CBE93A3-E1CA-46C5-A8EB-5B37B0B7AA30}" srcOrd="1" destOrd="0" presId="urn:microsoft.com/office/officeart/2005/8/layout/orgChart1"/>
    <dgm:cxn modelId="{9D536180-245D-46B5-8B5C-9408022192A8}" type="presParOf" srcId="{254BD4AA-DC59-4EDF-9F3D-38CF3864EEBD}" destId="{BA9955D4-17B0-4E2A-AD9E-6A7C0F78B087}" srcOrd="2" destOrd="0" presId="urn:microsoft.com/office/officeart/2005/8/layout/orgChart1"/>
    <dgm:cxn modelId="{2352F648-EC49-4185-AD93-EEA06BC060B8}" type="presParOf" srcId="{74C11C31-EAE6-4A52-9395-19DAAADDB934}" destId="{741B81B4-8D37-4E4E-AD52-1AF00549346A}" srcOrd="2" destOrd="0" presId="urn:microsoft.com/office/officeart/2005/8/layout/orgChart1"/>
    <dgm:cxn modelId="{62A6FC5C-D703-48D2-81DE-84DBFF119C3C}" type="presParOf" srcId="{74C11C31-EAE6-4A52-9395-19DAAADDB934}" destId="{5462FC6F-EE24-4FF0-9C3D-27B1C4E2F223}" srcOrd="3" destOrd="0" presId="urn:microsoft.com/office/officeart/2005/8/layout/orgChart1"/>
    <dgm:cxn modelId="{FC6E092F-C0E3-4B94-AFF9-74D6B6E1D2DA}" type="presParOf" srcId="{5462FC6F-EE24-4FF0-9C3D-27B1C4E2F223}" destId="{28F576F8-81C1-4C7E-AB96-6225333F750B}" srcOrd="0" destOrd="0" presId="urn:microsoft.com/office/officeart/2005/8/layout/orgChart1"/>
    <dgm:cxn modelId="{8F53A7CB-A243-4B8A-A174-4C3C63195CAE}" type="presParOf" srcId="{28F576F8-81C1-4C7E-AB96-6225333F750B}" destId="{EAB1A0D5-4F5C-47E8-8488-98729BCFB973}" srcOrd="0" destOrd="0" presId="urn:microsoft.com/office/officeart/2005/8/layout/orgChart1"/>
    <dgm:cxn modelId="{6D368E7E-91B4-401B-B972-2F2337B7CCB4}" type="presParOf" srcId="{28F576F8-81C1-4C7E-AB96-6225333F750B}" destId="{7A2C66C4-8FFC-4582-B240-32DFF0475145}" srcOrd="1" destOrd="0" presId="urn:microsoft.com/office/officeart/2005/8/layout/orgChart1"/>
    <dgm:cxn modelId="{FD2FC148-04B3-4A14-B259-5A518112169A}" type="presParOf" srcId="{5462FC6F-EE24-4FF0-9C3D-27B1C4E2F223}" destId="{7F6F467C-69FB-4049-9CB9-490C510CDD72}" srcOrd="1" destOrd="0" presId="urn:microsoft.com/office/officeart/2005/8/layout/orgChart1"/>
    <dgm:cxn modelId="{8B85CE29-1575-4ED7-9F53-01EC26F9AA3B}" type="presParOf" srcId="{5462FC6F-EE24-4FF0-9C3D-27B1C4E2F223}" destId="{ADDA75EC-8A69-4EEF-B17E-B68ACA18133C}" srcOrd="2" destOrd="0" presId="urn:microsoft.com/office/officeart/2005/8/layout/orgChart1"/>
    <dgm:cxn modelId="{84B4728E-A602-4166-90B9-8229FDD4A99B}" type="presParOf" srcId="{74C11C31-EAE6-4A52-9395-19DAAADDB934}" destId="{CE88217E-2082-46D8-9B91-B5E47F756BB4}" srcOrd="4" destOrd="0" presId="urn:microsoft.com/office/officeart/2005/8/layout/orgChart1"/>
    <dgm:cxn modelId="{E92E5A1F-A12E-49D8-B59E-7F04D5690D57}" type="presParOf" srcId="{74C11C31-EAE6-4A52-9395-19DAAADDB934}" destId="{6459944C-BB27-47B4-9CBD-1309E45BDFFD}" srcOrd="5" destOrd="0" presId="urn:microsoft.com/office/officeart/2005/8/layout/orgChart1"/>
    <dgm:cxn modelId="{12A3826B-DE2B-4CE8-8E11-FBC9332C81A4}" type="presParOf" srcId="{6459944C-BB27-47B4-9CBD-1309E45BDFFD}" destId="{74BCCB67-F0E0-4C12-981F-44E7185D5CA5}" srcOrd="0" destOrd="0" presId="urn:microsoft.com/office/officeart/2005/8/layout/orgChart1"/>
    <dgm:cxn modelId="{B64F6661-85CC-4812-9405-5EEFDDB35D78}" type="presParOf" srcId="{74BCCB67-F0E0-4C12-981F-44E7185D5CA5}" destId="{F6911639-5C1F-447F-A1C4-853E6F1A48EE}" srcOrd="0" destOrd="0" presId="urn:microsoft.com/office/officeart/2005/8/layout/orgChart1"/>
    <dgm:cxn modelId="{EADA4551-DADE-4C52-9A44-301490978CF7}" type="presParOf" srcId="{74BCCB67-F0E0-4C12-981F-44E7185D5CA5}" destId="{F2ECFE9D-DFC6-466A-9759-78094FECCC4B}" srcOrd="1" destOrd="0" presId="urn:microsoft.com/office/officeart/2005/8/layout/orgChart1"/>
    <dgm:cxn modelId="{E7171746-89A2-4665-8DCB-B7BBF346245C}" type="presParOf" srcId="{6459944C-BB27-47B4-9CBD-1309E45BDFFD}" destId="{F8A6E3A3-8E9F-4740-9137-05AE0F0C67C6}" srcOrd="1" destOrd="0" presId="urn:microsoft.com/office/officeart/2005/8/layout/orgChart1"/>
    <dgm:cxn modelId="{C20B1EAB-35C1-4AFE-A9BC-50BE0E762100}" type="presParOf" srcId="{6459944C-BB27-47B4-9CBD-1309E45BDFFD}" destId="{C376CFDE-0023-4C00-ABB0-3F6E02B9C682}" srcOrd="2" destOrd="0" presId="urn:microsoft.com/office/officeart/2005/8/layout/orgChart1"/>
    <dgm:cxn modelId="{1C1E14BB-FCC5-41D0-A463-FBD81FAE14EB}" type="presParOf" srcId="{BC0164F4-BF8B-4829-99AD-F68422F587F1}" destId="{F067832C-011A-4C5C-9C86-BBCCFBE93A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B80326-970D-4700-927F-35B6C0A0BC9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E6055D9-607F-4AF1-BF68-9195BF7F0566}">
      <dgm:prSet phldrT="[Текст]" custT="1"/>
      <dgm:spPr/>
      <dgm:t>
        <a:bodyPr/>
        <a:lstStyle/>
        <a:p>
          <a:r>
            <a:rPr lang="ru-RU" sz="1400" b="1" dirty="0" smtClean="0"/>
            <a:t>Электрозащитное средство</a:t>
          </a:r>
          <a:endParaRPr lang="ru-RU" sz="1400" b="1" dirty="0"/>
        </a:p>
      </dgm:t>
    </dgm:pt>
    <dgm:pt modelId="{879F1173-A424-4891-B88B-CCCB9E2F1D1D}" type="parTrans" cxnId="{6F3EE71E-8BF8-41CE-A1A0-FDFA209E3822}">
      <dgm:prSet/>
      <dgm:spPr/>
      <dgm:t>
        <a:bodyPr/>
        <a:lstStyle/>
        <a:p>
          <a:endParaRPr lang="ru-RU" sz="1400"/>
        </a:p>
      </dgm:t>
    </dgm:pt>
    <dgm:pt modelId="{A1FC4DF5-3D33-4C44-863E-EC6B113635B8}" type="sibTrans" cxnId="{6F3EE71E-8BF8-41CE-A1A0-FDFA209E3822}">
      <dgm:prSet/>
      <dgm:spPr/>
      <dgm:t>
        <a:bodyPr/>
        <a:lstStyle/>
        <a:p>
          <a:endParaRPr lang="ru-RU" sz="1400"/>
        </a:p>
      </dgm:t>
    </dgm:pt>
    <dgm:pt modelId="{76A651A3-D5F8-4612-BA80-F37C8B55C9B5}">
      <dgm:prSet phldrT="[Текст]" custT="1"/>
      <dgm:spPr/>
      <dgm:t>
        <a:bodyPr/>
        <a:lstStyle/>
        <a:p>
          <a:r>
            <a:rPr lang="ru-RU" sz="1400" b="1" dirty="0" smtClean="0"/>
            <a:t>изолирующие</a:t>
          </a:r>
          <a:endParaRPr lang="ru-RU" sz="1400" b="1" dirty="0"/>
        </a:p>
      </dgm:t>
    </dgm:pt>
    <dgm:pt modelId="{3C2A9EFD-0F3D-4850-8A3F-262055CD24B5}" type="parTrans" cxnId="{6B600079-C413-464E-9C96-CD0356EF3291}">
      <dgm:prSet/>
      <dgm:spPr/>
      <dgm:t>
        <a:bodyPr/>
        <a:lstStyle/>
        <a:p>
          <a:endParaRPr lang="ru-RU" sz="1400"/>
        </a:p>
      </dgm:t>
    </dgm:pt>
    <dgm:pt modelId="{4D4741D2-8BD3-4C66-890C-DE5476585C68}" type="sibTrans" cxnId="{6B600079-C413-464E-9C96-CD0356EF3291}">
      <dgm:prSet/>
      <dgm:spPr/>
      <dgm:t>
        <a:bodyPr/>
        <a:lstStyle/>
        <a:p>
          <a:endParaRPr lang="ru-RU" sz="1400"/>
        </a:p>
      </dgm:t>
    </dgm:pt>
    <dgm:pt modelId="{EE08693E-2BD6-445C-BF91-E9CCEE3D5E5E}">
      <dgm:prSet phldrT="[Текст]" custT="1"/>
      <dgm:spPr/>
      <dgm:t>
        <a:bodyPr/>
        <a:lstStyle/>
        <a:p>
          <a:r>
            <a:rPr lang="ru-RU" sz="1400" b="1" dirty="0" smtClean="0"/>
            <a:t>Основные</a:t>
          </a:r>
          <a:endParaRPr lang="ru-RU" sz="1400" b="1" dirty="0"/>
        </a:p>
      </dgm:t>
    </dgm:pt>
    <dgm:pt modelId="{DC3AD723-17D3-4835-87DA-CB0271F50CBA}" type="parTrans" cxnId="{2F6D78F8-CC96-4843-B479-9DEB63EEA8B0}">
      <dgm:prSet/>
      <dgm:spPr/>
      <dgm:t>
        <a:bodyPr/>
        <a:lstStyle/>
        <a:p>
          <a:endParaRPr lang="ru-RU" sz="1400"/>
        </a:p>
      </dgm:t>
    </dgm:pt>
    <dgm:pt modelId="{8B854AF4-BC49-4F04-ADE4-82290878F16B}" type="sibTrans" cxnId="{2F6D78F8-CC96-4843-B479-9DEB63EEA8B0}">
      <dgm:prSet/>
      <dgm:spPr/>
      <dgm:t>
        <a:bodyPr/>
        <a:lstStyle/>
        <a:p>
          <a:endParaRPr lang="ru-RU" sz="1400"/>
        </a:p>
      </dgm:t>
    </dgm:pt>
    <dgm:pt modelId="{CB420FFE-AB68-43ED-B1D8-E5165B7F5CA0}">
      <dgm:prSet phldrT="[Текст]" custT="1"/>
      <dgm:spPr/>
      <dgm:t>
        <a:bodyPr/>
        <a:lstStyle/>
        <a:p>
          <a:r>
            <a:rPr lang="ru-RU" sz="1400" b="1" dirty="0" smtClean="0"/>
            <a:t>Дополнительные</a:t>
          </a:r>
          <a:endParaRPr lang="ru-RU" sz="1400" b="1" dirty="0"/>
        </a:p>
      </dgm:t>
    </dgm:pt>
    <dgm:pt modelId="{8944985B-099B-4067-BADA-1EFCAC5F1D49}" type="parTrans" cxnId="{2DF62A50-5942-4B7B-9734-17790353B34C}">
      <dgm:prSet/>
      <dgm:spPr/>
      <dgm:t>
        <a:bodyPr/>
        <a:lstStyle/>
        <a:p>
          <a:endParaRPr lang="ru-RU" sz="1400"/>
        </a:p>
      </dgm:t>
    </dgm:pt>
    <dgm:pt modelId="{82212105-79F2-41F4-9CB4-3AC8AB3A4597}" type="sibTrans" cxnId="{2DF62A50-5942-4B7B-9734-17790353B34C}">
      <dgm:prSet/>
      <dgm:spPr/>
      <dgm:t>
        <a:bodyPr/>
        <a:lstStyle/>
        <a:p>
          <a:endParaRPr lang="ru-RU" sz="1400"/>
        </a:p>
      </dgm:t>
    </dgm:pt>
    <dgm:pt modelId="{C1139CB3-7D12-4952-9C7F-A33AFBAD2B04}">
      <dgm:prSet phldrT="[Текст]" custT="1"/>
      <dgm:spPr/>
      <dgm:t>
        <a:bodyPr/>
        <a:lstStyle/>
        <a:p>
          <a:r>
            <a:rPr lang="ru-RU" sz="1400" b="1" dirty="0" err="1" smtClean="0"/>
            <a:t>неизолирующие</a:t>
          </a:r>
          <a:endParaRPr lang="ru-RU" sz="1400" b="1" dirty="0"/>
        </a:p>
      </dgm:t>
    </dgm:pt>
    <dgm:pt modelId="{799D4C0A-D804-4684-935E-CF994FB0E6A5}" type="parTrans" cxnId="{3BA043D0-8182-4C85-83D5-AEC89E00DFAD}">
      <dgm:prSet/>
      <dgm:spPr/>
      <dgm:t>
        <a:bodyPr/>
        <a:lstStyle/>
        <a:p>
          <a:endParaRPr lang="ru-RU" sz="1400"/>
        </a:p>
      </dgm:t>
    </dgm:pt>
    <dgm:pt modelId="{F4BF3B6D-5203-4632-8AEC-63B92407E6F8}" type="sibTrans" cxnId="{3BA043D0-8182-4C85-83D5-AEC89E00DFAD}">
      <dgm:prSet/>
      <dgm:spPr/>
      <dgm:t>
        <a:bodyPr/>
        <a:lstStyle/>
        <a:p>
          <a:endParaRPr lang="ru-RU" sz="1400"/>
        </a:p>
      </dgm:t>
    </dgm:pt>
    <dgm:pt modelId="{2855E798-4607-495D-9435-5E6A2D1BE9A3}">
      <dgm:prSet phldrT="[Текст]" custT="1"/>
      <dgm:spPr/>
      <dgm:t>
        <a:bodyPr/>
        <a:lstStyle/>
        <a:p>
          <a:r>
            <a:rPr lang="ru-RU" sz="1400" b="1" dirty="0" smtClean="0"/>
            <a:t>Выше </a:t>
          </a:r>
        </a:p>
        <a:p>
          <a:r>
            <a:rPr lang="ru-RU" sz="1400" b="1" dirty="0" smtClean="0"/>
            <a:t>1000 В</a:t>
          </a:r>
          <a:endParaRPr lang="ru-RU" sz="1400" b="1" dirty="0"/>
        </a:p>
      </dgm:t>
    </dgm:pt>
    <dgm:pt modelId="{31DAE50E-F20B-43F1-8447-9A687B93AFDD}" type="parTrans" cxnId="{BD0154AB-A9A1-41FA-8256-E5BAB78D8A81}">
      <dgm:prSet/>
      <dgm:spPr/>
      <dgm:t>
        <a:bodyPr/>
        <a:lstStyle/>
        <a:p>
          <a:endParaRPr lang="ru-RU" sz="1400"/>
        </a:p>
      </dgm:t>
    </dgm:pt>
    <dgm:pt modelId="{01E68F03-AAB5-43BE-8425-C19615B065DA}" type="sibTrans" cxnId="{BD0154AB-A9A1-41FA-8256-E5BAB78D8A81}">
      <dgm:prSet/>
      <dgm:spPr/>
      <dgm:t>
        <a:bodyPr/>
        <a:lstStyle/>
        <a:p>
          <a:endParaRPr lang="ru-RU" sz="1400"/>
        </a:p>
      </dgm:t>
    </dgm:pt>
    <dgm:pt modelId="{3F010A44-8960-4B13-A584-712464096672}">
      <dgm:prSet phldrT="[Текст]" custT="1"/>
      <dgm:spPr/>
      <dgm:t>
        <a:bodyPr/>
        <a:lstStyle/>
        <a:p>
          <a:r>
            <a:rPr lang="ru-RU" sz="1400" b="1" dirty="0" smtClean="0"/>
            <a:t>До</a:t>
          </a:r>
        </a:p>
        <a:p>
          <a:r>
            <a:rPr lang="ru-RU" sz="1400" b="1" dirty="0" smtClean="0"/>
            <a:t> 1000 В</a:t>
          </a:r>
          <a:endParaRPr lang="ru-RU" sz="1400" b="1" dirty="0"/>
        </a:p>
      </dgm:t>
    </dgm:pt>
    <dgm:pt modelId="{B8010768-F5E3-4B6A-9073-8959EE3DDB61}" type="parTrans" cxnId="{3CF30997-643F-486F-9BC6-ECBEC87E0C95}">
      <dgm:prSet/>
      <dgm:spPr/>
      <dgm:t>
        <a:bodyPr/>
        <a:lstStyle/>
        <a:p>
          <a:endParaRPr lang="ru-RU" sz="1400"/>
        </a:p>
      </dgm:t>
    </dgm:pt>
    <dgm:pt modelId="{6597AA62-47E5-4F0E-93B0-A9137C0FF390}" type="sibTrans" cxnId="{3CF30997-643F-486F-9BC6-ECBEC87E0C95}">
      <dgm:prSet/>
      <dgm:spPr/>
      <dgm:t>
        <a:bodyPr/>
        <a:lstStyle/>
        <a:p>
          <a:endParaRPr lang="ru-RU" sz="1400"/>
        </a:p>
      </dgm:t>
    </dgm:pt>
    <dgm:pt modelId="{D2B6CC27-8A86-47AD-9924-529A62B91DA0}">
      <dgm:prSet phldrT="[Текст]" custT="1"/>
      <dgm:spPr/>
      <dgm:t>
        <a:bodyPr/>
        <a:lstStyle/>
        <a:p>
          <a:r>
            <a:rPr lang="ru-RU" sz="1400" b="1" dirty="0" smtClean="0"/>
            <a:t>Выше</a:t>
          </a:r>
        </a:p>
        <a:p>
          <a:r>
            <a:rPr lang="ru-RU" sz="1400" b="1" dirty="0" smtClean="0"/>
            <a:t> 1000 В</a:t>
          </a:r>
          <a:endParaRPr lang="ru-RU" sz="1400" b="1" dirty="0"/>
        </a:p>
      </dgm:t>
    </dgm:pt>
    <dgm:pt modelId="{498EF7D5-C73E-4AB9-8309-4A457D2A7234}" type="parTrans" cxnId="{952A8638-78FD-45CB-A573-D792A3E42BF2}">
      <dgm:prSet/>
      <dgm:spPr/>
      <dgm:t>
        <a:bodyPr/>
        <a:lstStyle/>
        <a:p>
          <a:endParaRPr lang="ru-RU" sz="1400"/>
        </a:p>
      </dgm:t>
    </dgm:pt>
    <dgm:pt modelId="{56876D57-E857-45E4-A97D-DF8B6A14E95B}" type="sibTrans" cxnId="{952A8638-78FD-45CB-A573-D792A3E42BF2}">
      <dgm:prSet/>
      <dgm:spPr/>
      <dgm:t>
        <a:bodyPr/>
        <a:lstStyle/>
        <a:p>
          <a:endParaRPr lang="ru-RU" sz="1400"/>
        </a:p>
      </dgm:t>
    </dgm:pt>
    <dgm:pt modelId="{A22B2363-94EE-4A7D-A7AD-860143D41AB6}">
      <dgm:prSet phldrT="[Текст]" custT="1"/>
      <dgm:spPr/>
      <dgm:t>
        <a:bodyPr/>
        <a:lstStyle/>
        <a:p>
          <a:r>
            <a:rPr lang="ru-RU" sz="1400" b="1" dirty="0" smtClean="0"/>
            <a:t>До</a:t>
          </a:r>
        </a:p>
        <a:p>
          <a:r>
            <a:rPr lang="ru-RU" sz="1400" b="1" dirty="0" smtClean="0"/>
            <a:t> 1000 В</a:t>
          </a:r>
          <a:endParaRPr lang="ru-RU" sz="1400" b="1" dirty="0"/>
        </a:p>
      </dgm:t>
    </dgm:pt>
    <dgm:pt modelId="{55B0163D-700C-414D-B2CE-1EC29605F1C8}" type="parTrans" cxnId="{5BE1A9DE-CE7F-477B-BC96-CC86D98EF649}">
      <dgm:prSet/>
      <dgm:spPr/>
      <dgm:t>
        <a:bodyPr/>
        <a:lstStyle/>
        <a:p>
          <a:endParaRPr lang="ru-RU" sz="1400"/>
        </a:p>
      </dgm:t>
    </dgm:pt>
    <dgm:pt modelId="{ED5043F3-0872-4967-936B-33E99ED832E3}" type="sibTrans" cxnId="{5BE1A9DE-CE7F-477B-BC96-CC86D98EF649}">
      <dgm:prSet/>
      <dgm:spPr/>
      <dgm:t>
        <a:bodyPr/>
        <a:lstStyle/>
        <a:p>
          <a:endParaRPr lang="ru-RU" sz="1400"/>
        </a:p>
      </dgm:t>
    </dgm:pt>
    <dgm:pt modelId="{699F3EF8-5E8C-4587-B23B-F8CFA5F7C8E0}" type="pres">
      <dgm:prSet presAssocID="{3CB80326-970D-4700-927F-35B6C0A0BC9A}" presName="hierChild1" presStyleCnt="0">
        <dgm:presLayoutVars>
          <dgm:chPref val="1"/>
          <dgm:dir/>
          <dgm:animOne val="branch"/>
          <dgm:animLvl val="lvl"/>
          <dgm:resizeHandles/>
        </dgm:presLayoutVars>
      </dgm:prSet>
      <dgm:spPr/>
      <dgm:t>
        <a:bodyPr/>
        <a:lstStyle/>
        <a:p>
          <a:endParaRPr lang="ru-RU"/>
        </a:p>
      </dgm:t>
    </dgm:pt>
    <dgm:pt modelId="{F00DA0CE-C83C-422F-B7F2-9438844A4983}" type="pres">
      <dgm:prSet presAssocID="{3E6055D9-607F-4AF1-BF68-9195BF7F0566}" presName="hierRoot1" presStyleCnt="0"/>
      <dgm:spPr/>
    </dgm:pt>
    <dgm:pt modelId="{073A4CAF-ADCA-42F1-96DC-69BEE9B4182F}" type="pres">
      <dgm:prSet presAssocID="{3E6055D9-607F-4AF1-BF68-9195BF7F0566}" presName="composite" presStyleCnt="0"/>
      <dgm:spPr/>
    </dgm:pt>
    <dgm:pt modelId="{3FD373E9-CE7E-4808-8A44-0E854EAB5BA4}" type="pres">
      <dgm:prSet presAssocID="{3E6055D9-607F-4AF1-BF68-9195BF7F0566}" presName="background" presStyleLbl="node0" presStyleIdx="0" presStyleCnt="1"/>
      <dgm:spPr/>
    </dgm:pt>
    <dgm:pt modelId="{C8F7EFCF-12EA-4536-AA96-D243CB86386A}" type="pres">
      <dgm:prSet presAssocID="{3E6055D9-607F-4AF1-BF68-9195BF7F0566}" presName="text" presStyleLbl="fgAcc0" presStyleIdx="0" presStyleCnt="1" custScaleX="207354">
        <dgm:presLayoutVars>
          <dgm:chPref val="3"/>
        </dgm:presLayoutVars>
      </dgm:prSet>
      <dgm:spPr/>
      <dgm:t>
        <a:bodyPr/>
        <a:lstStyle/>
        <a:p>
          <a:endParaRPr lang="ru-RU"/>
        </a:p>
      </dgm:t>
    </dgm:pt>
    <dgm:pt modelId="{CE29B990-BD79-4937-B781-1FA1E318B3EE}" type="pres">
      <dgm:prSet presAssocID="{3E6055D9-607F-4AF1-BF68-9195BF7F0566}" presName="hierChild2" presStyleCnt="0"/>
      <dgm:spPr/>
    </dgm:pt>
    <dgm:pt modelId="{EB647B74-35E0-42B1-AD83-EAD4F5C17822}" type="pres">
      <dgm:prSet presAssocID="{3C2A9EFD-0F3D-4850-8A3F-262055CD24B5}" presName="Name10" presStyleLbl="parChTrans1D2" presStyleIdx="0" presStyleCnt="2"/>
      <dgm:spPr/>
      <dgm:t>
        <a:bodyPr/>
        <a:lstStyle/>
        <a:p>
          <a:endParaRPr lang="ru-RU"/>
        </a:p>
      </dgm:t>
    </dgm:pt>
    <dgm:pt modelId="{31C3453B-6539-44D1-9879-1C13D2062415}" type="pres">
      <dgm:prSet presAssocID="{76A651A3-D5F8-4612-BA80-F37C8B55C9B5}" presName="hierRoot2" presStyleCnt="0"/>
      <dgm:spPr/>
    </dgm:pt>
    <dgm:pt modelId="{C7AA47F1-0690-40B7-BFF9-D5A370218E37}" type="pres">
      <dgm:prSet presAssocID="{76A651A3-D5F8-4612-BA80-F37C8B55C9B5}" presName="composite2" presStyleCnt="0"/>
      <dgm:spPr/>
    </dgm:pt>
    <dgm:pt modelId="{E0330CD2-9077-4252-A170-98F4DEBDEBD1}" type="pres">
      <dgm:prSet presAssocID="{76A651A3-D5F8-4612-BA80-F37C8B55C9B5}" presName="background2" presStyleLbl="node2" presStyleIdx="0" presStyleCnt="2"/>
      <dgm:spPr/>
    </dgm:pt>
    <dgm:pt modelId="{8EC677EC-6D0A-44BB-BD9C-FC3EA0B8F058}" type="pres">
      <dgm:prSet presAssocID="{76A651A3-D5F8-4612-BA80-F37C8B55C9B5}" presName="text2" presStyleLbl="fgAcc2" presStyleIdx="0" presStyleCnt="2" custScaleX="167140">
        <dgm:presLayoutVars>
          <dgm:chPref val="3"/>
        </dgm:presLayoutVars>
      </dgm:prSet>
      <dgm:spPr/>
      <dgm:t>
        <a:bodyPr/>
        <a:lstStyle/>
        <a:p>
          <a:endParaRPr lang="ru-RU"/>
        </a:p>
      </dgm:t>
    </dgm:pt>
    <dgm:pt modelId="{AAC57A40-01EF-4F63-8A96-69BAA707CF22}" type="pres">
      <dgm:prSet presAssocID="{76A651A3-D5F8-4612-BA80-F37C8B55C9B5}" presName="hierChild3" presStyleCnt="0"/>
      <dgm:spPr/>
    </dgm:pt>
    <dgm:pt modelId="{B513338D-C40A-44D3-9D06-CA90654C9D5C}" type="pres">
      <dgm:prSet presAssocID="{DC3AD723-17D3-4835-87DA-CB0271F50CBA}" presName="Name17" presStyleLbl="parChTrans1D3" presStyleIdx="0" presStyleCnt="2"/>
      <dgm:spPr/>
      <dgm:t>
        <a:bodyPr/>
        <a:lstStyle/>
        <a:p>
          <a:endParaRPr lang="ru-RU"/>
        </a:p>
      </dgm:t>
    </dgm:pt>
    <dgm:pt modelId="{0138DECA-A618-41B8-858B-1193FA88AB08}" type="pres">
      <dgm:prSet presAssocID="{EE08693E-2BD6-445C-BF91-E9CCEE3D5E5E}" presName="hierRoot3" presStyleCnt="0"/>
      <dgm:spPr/>
    </dgm:pt>
    <dgm:pt modelId="{7BF3AEF7-B3AE-436F-9DF2-DBF1BCB091FA}" type="pres">
      <dgm:prSet presAssocID="{EE08693E-2BD6-445C-BF91-E9CCEE3D5E5E}" presName="composite3" presStyleCnt="0"/>
      <dgm:spPr/>
    </dgm:pt>
    <dgm:pt modelId="{4DB7D501-CA5C-4DAF-B1BD-60944B0FCB2D}" type="pres">
      <dgm:prSet presAssocID="{EE08693E-2BD6-445C-BF91-E9CCEE3D5E5E}" presName="background3" presStyleLbl="node3" presStyleIdx="0" presStyleCnt="2"/>
      <dgm:spPr/>
    </dgm:pt>
    <dgm:pt modelId="{A935B946-3CCD-459C-A37C-C9D335CD19DB}" type="pres">
      <dgm:prSet presAssocID="{EE08693E-2BD6-445C-BF91-E9CCEE3D5E5E}" presName="text3" presStyleLbl="fgAcc3" presStyleIdx="0" presStyleCnt="2" custLinFactNeighborX="-66983" custLinFactNeighborY="-13708">
        <dgm:presLayoutVars>
          <dgm:chPref val="3"/>
        </dgm:presLayoutVars>
      </dgm:prSet>
      <dgm:spPr/>
      <dgm:t>
        <a:bodyPr/>
        <a:lstStyle/>
        <a:p>
          <a:endParaRPr lang="ru-RU"/>
        </a:p>
      </dgm:t>
    </dgm:pt>
    <dgm:pt modelId="{19022AB7-5091-44DA-9453-C35A913A5CB1}" type="pres">
      <dgm:prSet presAssocID="{EE08693E-2BD6-445C-BF91-E9CCEE3D5E5E}" presName="hierChild4" presStyleCnt="0"/>
      <dgm:spPr/>
    </dgm:pt>
    <dgm:pt modelId="{13525C14-18A8-448A-8BD5-1C9F0987B0E5}" type="pres">
      <dgm:prSet presAssocID="{B8010768-F5E3-4B6A-9073-8959EE3DDB61}" presName="Name23" presStyleLbl="parChTrans1D4" presStyleIdx="0" presStyleCnt="4"/>
      <dgm:spPr/>
      <dgm:t>
        <a:bodyPr/>
        <a:lstStyle/>
        <a:p>
          <a:endParaRPr lang="ru-RU"/>
        </a:p>
      </dgm:t>
    </dgm:pt>
    <dgm:pt modelId="{6AC1C701-EAF9-424B-9B7D-2669DD47A554}" type="pres">
      <dgm:prSet presAssocID="{3F010A44-8960-4B13-A584-712464096672}" presName="hierRoot4" presStyleCnt="0"/>
      <dgm:spPr/>
    </dgm:pt>
    <dgm:pt modelId="{1E430034-1796-41AE-A8C1-A19D043AB8DB}" type="pres">
      <dgm:prSet presAssocID="{3F010A44-8960-4B13-A584-712464096672}" presName="composite4" presStyleCnt="0"/>
      <dgm:spPr/>
    </dgm:pt>
    <dgm:pt modelId="{4876BEFB-35AD-41CF-B274-43A5008F73F9}" type="pres">
      <dgm:prSet presAssocID="{3F010A44-8960-4B13-A584-712464096672}" presName="background4" presStyleLbl="node4" presStyleIdx="0" presStyleCnt="4"/>
      <dgm:spPr/>
    </dgm:pt>
    <dgm:pt modelId="{DF660E30-3551-4ED2-BD2E-00CD5BF51AED}" type="pres">
      <dgm:prSet presAssocID="{3F010A44-8960-4B13-A584-712464096672}" presName="text4" presStyleLbl="fgAcc4" presStyleIdx="0" presStyleCnt="4" custLinFactNeighborX="-55801" custLinFactNeighborY="-2251">
        <dgm:presLayoutVars>
          <dgm:chPref val="3"/>
        </dgm:presLayoutVars>
      </dgm:prSet>
      <dgm:spPr/>
      <dgm:t>
        <a:bodyPr/>
        <a:lstStyle/>
        <a:p>
          <a:endParaRPr lang="ru-RU"/>
        </a:p>
      </dgm:t>
    </dgm:pt>
    <dgm:pt modelId="{A85451C8-8416-440E-B701-EDADC709EDEE}" type="pres">
      <dgm:prSet presAssocID="{3F010A44-8960-4B13-A584-712464096672}" presName="hierChild5" presStyleCnt="0"/>
      <dgm:spPr/>
    </dgm:pt>
    <dgm:pt modelId="{76DD67FB-3C3F-48E7-A7E0-68B3AFA4D5DB}" type="pres">
      <dgm:prSet presAssocID="{31DAE50E-F20B-43F1-8447-9A687B93AFDD}" presName="Name23" presStyleLbl="parChTrans1D4" presStyleIdx="1" presStyleCnt="4"/>
      <dgm:spPr/>
      <dgm:t>
        <a:bodyPr/>
        <a:lstStyle/>
        <a:p>
          <a:endParaRPr lang="ru-RU"/>
        </a:p>
      </dgm:t>
    </dgm:pt>
    <dgm:pt modelId="{3FA14F43-86D1-4922-8008-8E529718C058}" type="pres">
      <dgm:prSet presAssocID="{2855E798-4607-495D-9435-5E6A2D1BE9A3}" presName="hierRoot4" presStyleCnt="0"/>
      <dgm:spPr/>
    </dgm:pt>
    <dgm:pt modelId="{FB9B37AF-4602-4F02-8DDE-7E8E4C92257D}" type="pres">
      <dgm:prSet presAssocID="{2855E798-4607-495D-9435-5E6A2D1BE9A3}" presName="composite4" presStyleCnt="0"/>
      <dgm:spPr/>
    </dgm:pt>
    <dgm:pt modelId="{CABB3FD8-548D-46EC-A4ED-FB3A614C04A9}" type="pres">
      <dgm:prSet presAssocID="{2855E798-4607-495D-9435-5E6A2D1BE9A3}" presName="background4" presStyleLbl="node4" presStyleIdx="1" presStyleCnt="4"/>
      <dgm:spPr/>
    </dgm:pt>
    <dgm:pt modelId="{FA7267C4-AAC6-4AA6-871A-6169AF5376DD}" type="pres">
      <dgm:prSet presAssocID="{2855E798-4607-495D-9435-5E6A2D1BE9A3}" presName="text4" presStyleLbl="fgAcc4" presStyleIdx="1" presStyleCnt="4" custScaleX="121774" custLinFactNeighborX="-40718" custLinFactNeighborY="-12079">
        <dgm:presLayoutVars>
          <dgm:chPref val="3"/>
        </dgm:presLayoutVars>
      </dgm:prSet>
      <dgm:spPr/>
      <dgm:t>
        <a:bodyPr/>
        <a:lstStyle/>
        <a:p>
          <a:endParaRPr lang="ru-RU"/>
        </a:p>
      </dgm:t>
    </dgm:pt>
    <dgm:pt modelId="{169D7F72-0EA3-4584-972D-D0BF5667641F}" type="pres">
      <dgm:prSet presAssocID="{2855E798-4607-495D-9435-5E6A2D1BE9A3}" presName="hierChild5" presStyleCnt="0"/>
      <dgm:spPr/>
    </dgm:pt>
    <dgm:pt modelId="{86D393D2-6285-49D3-AB2E-5F9E4F7D9283}" type="pres">
      <dgm:prSet presAssocID="{8944985B-099B-4067-BADA-1EFCAC5F1D49}" presName="Name17" presStyleLbl="parChTrans1D3" presStyleIdx="1" presStyleCnt="2"/>
      <dgm:spPr/>
      <dgm:t>
        <a:bodyPr/>
        <a:lstStyle/>
        <a:p>
          <a:endParaRPr lang="ru-RU"/>
        </a:p>
      </dgm:t>
    </dgm:pt>
    <dgm:pt modelId="{15CD517A-B94E-434D-B67E-F62D84AF2FC3}" type="pres">
      <dgm:prSet presAssocID="{CB420FFE-AB68-43ED-B1D8-E5165B7F5CA0}" presName="hierRoot3" presStyleCnt="0"/>
      <dgm:spPr/>
    </dgm:pt>
    <dgm:pt modelId="{A0784795-1C83-459D-85F9-A7B2C3A4BB1E}" type="pres">
      <dgm:prSet presAssocID="{CB420FFE-AB68-43ED-B1D8-E5165B7F5CA0}" presName="composite3" presStyleCnt="0"/>
      <dgm:spPr/>
    </dgm:pt>
    <dgm:pt modelId="{08110376-A9D8-4FDD-B0E6-67BB7FC47D9A}" type="pres">
      <dgm:prSet presAssocID="{CB420FFE-AB68-43ED-B1D8-E5165B7F5CA0}" presName="background3" presStyleLbl="node3" presStyleIdx="1" presStyleCnt="2"/>
      <dgm:spPr/>
    </dgm:pt>
    <dgm:pt modelId="{FC332B79-9B25-4A56-AA5D-94954FAD26ED}" type="pres">
      <dgm:prSet presAssocID="{CB420FFE-AB68-43ED-B1D8-E5165B7F5CA0}" presName="text3" presStyleLbl="fgAcc3" presStyleIdx="1" presStyleCnt="2" custScaleX="181535" custLinFactNeighborX="-64702" custLinFactNeighborY="-3879">
        <dgm:presLayoutVars>
          <dgm:chPref val="3"/>
        </dgm:presLayoutVars>
      </dgm:prSet>
      <dgm:spPr/>
      <dgm:t>
        <a:bodyPr/>
        <a:lstStyle/>
        <a:p>
          <a:endParaRPr lang="ru-RU"/>
        </a:p>
      </dgm:t>
    </dgm:pt>
    <dgm:pt modelId="{C2A4849B-1EE9-42D2-BF7C-304D0D4B866D}" type="pres">
      <dgm:prSet presAssocID="{CB420FFE-AB68-43ED-B1D8-E5165B7F5CA0}" presName="hierChild4" presStyleCnt="0"/>
      <dgm:spPr/>
    </dgm:pt>
    <dgm:pt modelId="{BCA10F05-E9F6-4721-B7D6-717195BE618B}" type="pres">
      <dgm:prSet presAssocID="{55B0163D-700C-414D-B2CE-1EC29605F1C8}" presName="Name23" presStyleLbl="parChTrans1D4" presStyleIdx="2" presStyleCnt="4"/>
      <dgm:spPr/>
      <dgm:t>
        <a:bodyPr/>
        <a:lstStyle/>
        <a:p>
          <a:endParaRPr lang="ru-RU"/>
        </a:p>
      </dgm:t>
    </dgm:pt>
    <dgm:pt modelId="{00C00C71-8FBA-4BBE-864E-6387628696CC}" type="pres">
      <dgm:prSet presAssocID="{A22B2363-94EE-4A7D-A7AD-860143D41AB6}" presName="hierRoot4" presStyleCnt="0"/>
      <dgm:spPr/>
    </dgm:pt>
    <dgm:pt modelId="{FFADE481-7796-4617-BF5D-3188D7FB6D4A}" type="pres">
      <dgm:prSet presAssocID="{A22B2363-94EE-4A7D-A7AD-860143D41AB6}" presName="composite4" presStyleCnt="0"/>
      <dgm:spPr/>
    </dgm:pt>
    <dgm:pt modelId="{B0E9FFAB-697C-4AD8-ABE1-7406D81B560E}" type="pres">
      <dgm:prSet presAssocID="{A22B2363-94EE-4A7D-A7AD-860143D41AB6}" presName="background4" presStyleLbl="node4" presStyleIdx="2" presStyleCnt="4"/>
      <dgm:spPr/>
    </dgm:pt>
    <dgm:pt modelId="{60954FFF-E10E-4E65-B83D-36A402BE00B5}" type="pres">
      <dgm:prSet presAssocID="{A22B2363-94EE-4A7D-A7AD-860143D41AB6}" presName="text4" presStyleLbl="fgAcc4" presStyleIdx="2" presStyleCnt="4">
        <dgm:presLayoutVars>
          <dgm:chPref val="3"/>
        </dgm:presLayoutVars>
      </dgm:prSet>
      <dgm:spPr/>
      <dgm:t>
        <a:bodyPr/>
        <a:lstStyle/>
        <a:p>
          <a:endParaRPr lang="ru-RU"/>
        </a:p>
      </dgm:t>
    </dgm:pt>
    <dgm:pt modelId="{22673E3E-EAD6-4D0B-972D-3A542367278B}" type="pres">
      <dgm:prSet presAssocID="{A22B2363-94EE-4A7D-A7AD-860143D41AB6}" presName="hierChild5" presStyleCnt="0"/>
      <dgm:spPr/>
    </dgm:pt>
    <dgm:pt modelId="{7CFAD258-1DD0-4490-B41C-C19B7A6FEF4E}" type="pres">
      <dgm:prSet presAssocID="{498EF7D5-C73E-4AB9-8309-4A457D2A7234}" presName="Name23" presStyleLbl="parChTrans1D4" presStyleIdx="3" presStyleCnt="4"/>
      <dgm:spPr/>
      <dgm:t>
        <a:bodyPr/>
        <a:lstStyle/>
        <a:p>
          <a:endParaRPr lang="ru-RU"/>
        </a:p>
      </dgm:t>
    </dgm:pt>
    <dgm:pt modelId="{6E5EAF7A-98D3-404A-90BA-523699E73C1F}" type="pres">
      <dgm:prSet presAssocID="{D2B6CC27-8A86-47AD-9924-529A62B91DA0}" presName="hierRoot4" presStyleCnt="0"/>
      <dgm:spPr/>
    </dgm:pt>
    <dgm:pt modelId="{7B8625AC-EEB0-4E89-A8DD-3F5F0FBE375F}" type="pres">
      <dgm:prSet presAssocID="{D2B6CC27-8A86-47AD-9924-529A62B91DA0}" presName="composite4" presStyleCnt="0"/>
      <dgm:spPr/>
    </dgm:pt>
    <dgm:pt modelId="{7F0AAE63-F41F-4414-AA14-A20F2EA5CFF7}" type="pres">
      <dgm:prSet presAssocID="{D2B6CC27-8A86-47AD-9924-529A62B91DA0}" presName="background4" presStyleLbl="node4" presStyleIdx="3" presStyleCnt="4"/>
      <dgm:spPr/>
    </dgm:pt>
    <dgm:pt modelId="{2A0F9961-5142-491D-B9EC-B9100BEA45B6}" type="pres">
      <dgm:prSet presAssocID="{D2B6CC27-8A86-47AD-9924-529A62B91DA0}" presName="text4" presStyleLbl="fgAcc4" presStyleIdx="3" presStyleCnt="4">
        <dgm:presLayoutVars>
          <dgm:chPref val="3"/>
        </dgm:presLayoutVars>
      </dgm:prSet>
      <dgm:spPr/>
      <dgm:t>
        <a:bodyPr/>
        <a:lstStyle/>
        <a:p>
          <a:endParaRPr lang="ru-RU"/>
        </a:p>
      </dgm:t>
    </dgm:pt>
    <dgm:pt modelId="{D2921A0A-D8F0-40DA-823E-A16AFA5619DE}" type="pres">
      <dgm:prSet presAssocID="{D2B6CC27-8A86-47AD-9924-529A62B91DA0}" presName="hierChild5" presStyleCnt="0"/>
      <dgm:spPr/>
    </dgm:pt>
    <dgm:pt modelId="{8A73CD72-5A55-44CC-BB4F-E87155B06DCC}" type="pres">
      <dgm:prSet presAssocID="{799D4C0A-D804-4684-935E-CF994FB0E6A5}" presName="Name10" presStyleLbl="parChTrans1D2" presStyleIdx="1" presStyleCnt="2"/>
      <dgm:spPr/>
      <dgm:t>
        <a:bodyPr/>
        <a:lstStyle/>
        <a:p>
          <a:endParaRPr lang="ru-RU"/>
        </a:p>
      </dgm:t>
    </dgm:pt>
    <dgm:pt modelId="{1E0ECB84-D2B0-47F8-82B2-487035E07E70}" type="pres">
      <dgm:prSet presAssocID="{C1139CB3-7D12-4952-9C7F-A33AFBAD2B04}" presName="hierRoot2" presStyleCnt="0"/>
      <dgm:spPr/>
    </dgm:pt>
    <dgm:pt modelId="{742D2688-9703-4409-8799-74A1466EA218}" type="pres">
      <dgm:prSet presAssocID="{C1139CB3-7D12-4952-9C7F-A33AFBAD2B04}" presName="composite2" presStyleCnt="0"/>
      <dgm:spPr/>
    </dgm:pt>
    <dgm:pt modelId="{24BCEC71-DC48-43F3-AACF-742389FB2C81}" type="pres">
      <dgm:prSet presAssocID="{C1139CB3-7D12-4952-9C7F-A33AFBAD2B04}" presName="background2" presStyleLbl="node2" presStyleIdx="1" presStyleCnt="2"/>
      <dgm:spPr/>
    </dgm:pt>
    <dgm:pt modelId="{98E7116E-8A9F-4096-A667-2BA974DA9145}" type="pres">
      <dgm:prSet presAssocID="{C1139CB3-7D12-4952-9C7F-A33AFBAD2B04}" presName="text2" presStyleLbl="fgAcc2" presStyleIdx="1" presStyleCnt="2" custScaleX="157873">
        <dgm:presLayoutVars>
          <dgm:chPref val="3"/>
        </dgm:presLayoutVars>
      </dgm:prSet>
      <dgm:spPr/>
      <dgm:t>
        <a:bodyPr/>
        <a:lstStyle/>
        <a:p>
          <a:endParaRPr lang="ru-RU"/>
        </a:p>
      </dgm:t>
    </dgm:pt>
    <dgm:pt modelId="{30C60683-FCDD-4C81-8E3E-1265372B3CB2}" type="pres">
      <dgm:prSet presAssocID="{C1139CB3-7D12-4952-9C7F-A33AFBAD2B04}" presName="hierChild3" presStyleCnt="0"/>
      <dgm:spPr/>
    </dgm:pt>
  </dgm:ptLst>
  <dgm:cxnLst>
    <dgm:cxn modelId="{6B600079-C413-464E-9C96-CD0356EF3291}" srcId="{3E6055D9-607F-4AF1-BF68-9195BF7F0566}" destId="{76A651A3-D5F8-4612-BA80-F37C8B55C9B5}" srcOrd="0" destOrd="0" parTransId="{3C2A9EFD-0F3D-4850-8A3F-262055CD24B5}" sibTransId="{4D4741D2-8BD3-4C66-890C-DE5476585C68}"/>
    <dgm:cxn modelId="{CC634D55-9073-476C-B313-1E71715A50DB}" type="presOf" srcId="{A22B2363-94EE-4A7D-A7AD-860143D41AB6}" destId="{60954FFF-E10E-4E65-B83D-36A402BE00B5}" srcOrd="0" destOrd="0" presId="urn:microsoft.com/office/officeart/2005/8/layout/hierarchy1"/>
    <dgm:cxn modelId="{2AD4F1F7-A727-4DA2-A855-1579FFB1C34F}" type="presOf" srcId="{B8010768-F5E3-4B6A-9073-8959EE3DDB61}" destId="{13525C14-18A8-448A-8BD5-1C9F0987B0E5}" srcOrd="0" destOrd="0" presId="urn:microsoft.com/office/officeart/2005/8/layout/hierarchy1"/>
    <dgm:cxn modelId="{BD0154AB-A9A1-41FA-8256-E5BAB78D8A81}" srcId="{EE08693E-2BD6-445C-BF91-E9CCEE3D5E5E}" destId="{2855E798-4607-495D-9435-5E6A2D1BE9A3}" srcOrd="1" destOrd="0" parTransId="{31DAE50E-F20B-43F1-8447-9A687B93AFDD}" sibTransId="{01E68F03-AAB5-43BE-8425-C19615B065DA}"/>
    <dgm:cxn modelId="{5BE1A9DE-CE7F-477B-BC96-CC86D98EF649}" srcId="{CB420FFE-AB68-43ED-B1D8-E5165B7F5CA0}" destId="{A22B2363-94EE-4A7D-A7AD-860143D41AB6}" srcOrd="0" destOrd="0" parTransId="{55B0163D-700C-414D-B2CE-1EC29605F1C8}" sibTransId="{ED5043F3-0872-4967-936B-33E99ED832E3}"/>
    <dgm:cxn modelId="{D8838B98-82EC-4B4E-B6A9-EF4AD1B14BA3}" type="presOf" srcId="{76A651A3-D5F8-4612-BA80-F37C8B55C9B5}" destId="{8EC677EC-6D0A-44BB-BD9C-FC3EA0B8F058}" srcOrd="0" destOrd="0" presId="urn:microsoft.com/office/officeart/2005/8/layout/hierarchy1"/>
    <dgm:cxn modelId="{8AB6456C-E457-4F2A-A339-87A04DC9A215}" type="presOf" srcId="{3F010A44-8960-4B13-A584-712464096672}" destId="{DF660E30-3551-4ED2-BD2E-00CD5BF51AED}" srcOrd="0" destOrd="0" presId="urn:microsoft.com/office/officeart/2005/8/layout/hierarchy1"/>
    <dgm:cxn modelId="{2F6D78F8-CC96-4843-B479-9DEB63EEA8B0}" srcId="{76A651A3-D5F8-4612-BA80-F37C8B55C9B5}" destId="{EE08693E-2BD6-445C-BF91-E9CCEE3D5E5E}" srcOrd="0" destOrd="0" parTransId="{DC3AD723-17D3-4835-87DA-CB0271F50CBA}" sibTransId="{8B854AF4-BC49-4F04-ADE4-82290878F16B}"/>
    <dgm:cxn modelId="{3BA043D0-8182-4C85-83D5-AEC89E00DFAD}" srcId="{3E6055D9-607F-4AF1-BF68-9195BF7F0566}" destId="{C1139CB3-7D12-4952-9C7F-A33AFBAD2B04}" srcOrd="1" destOrd="0" parTransId="{799D4C0A-D804-4684-935E-CF994FB0E6A5}" sibTransId="{F4BF3B6D-5203-4632-8AEC-63B92407E6F8}"/>
    <dgm:cxn modelId="{E6927FE4-1831-463F-8EAE-19CB6CC05CFC}" type="presOf" srcId="{3CB80326-970D-4700-927F-35B6C0A0BC9A}" destId="{699F3EF8-5E8C-4587-B23B-F8CFA5F7C8E0}" srcOrd="0" destOrd="0" presId="urn:microsoft.com/office/officeart/2005/8/layout/hierarchy1"/>
    <dgm:cxn modelId="{952A8638-78FD-45CB-A573-D792A3E42BF2}" srcId="{CB420FFE-AB68-43ED-B1D8-E5165B7F5CA0}" destId="{D2B6CC27-8A86-47AD-9924-529A62B91DA0}" srcOrd="1" destOrd="0" parTransId="{498EF7D5-C73E-4AB9-8309-4A457D2A7234}" sibTransId="{56876D57-E857-45E4-A97D-DF8B6A14E95B}"/>
    <dgm:cxn modelId="{2DF62A50-5942-4B7B-9734-17790353B34C}" srcId="{76A651A3-D5F8-4612-BA80-F37C8B55C9B5}" destId="{CB420FFE-AB68-43ED-B1D8-E5165B7F5CA0}" srcOrd="1" destOrd="0" parTransId="{8944985B-099B-4067-BADA-1EFCAC5F1D49}" sibTransId="{82212105-79F2-41F4-9CB4-3AC8AB3A4597}"/>
    <dgm:cxn modelId="{D2540491-5967-4277-8B62-0EF8A6AAB9C6}" type="presOf" srcId="{C1139CB3-7D12-4952-9C7F-A33AFBAD2B04}" destId="{98E7116E-8A9F-4096-A667-2BA974DA9145}" srcOrd="0" destOrd="0" presId="urn:microsoft.com/office/officeart/2005/8/layout/hierarchy1"/>
    <dgm:cxn modelId="{739B2E58-4C8E-4E97-98FB-62086026D3F7}" type="presOf" srcId="{31DAE50E-F20B-43F1-8447-9A687B93AFDD}" destId="{76DD67FB-3C3F-48E7-A7E0-68B3AFA4D5DB}" srcOrd="0" destOrd="0" presId="urn:microsoft.com/office/officeart/2005/8/layout/hierarchy1"/>
    <dgm:cxn modelId="{3CF30997-643F-486F-9BC6-ECBEC87E0C95}" srcId="{EE08693E-2BD6-445C-BF91-E9CCEE3D5E5E}" destId="{3F010A44-8960-4B13-A584-712464096672}" srcOrd="0" destOrd="0" parTransId="{B8010768-F5E3-4B6A-9073-8959EE3DDB61}" sibTransId="{6597AA62-47E5-4F0E-93B0-A9137C0FF390}"/>
    <dgm:cxn modelId="{26A43E87-31C4-47DB-BEFB-2C5F33F6F7AC}" type="presOf" srcId="{55B0163D-700C-414D-B2CE-1EC29605F1C8}" destId="{BCA10F05-E9F6-4721-B7D6-717195BE618B}" srcOrd="0" destOrd="0" presId="urn:microsoft.com/office/officeart/2005/8/layout/hierarchy1"/>
    <dgm:cxn modelId="{6F3EE71E-8BF8-41CE-A1A0-FDFA209E3822}" srcId="{3CB80326-970D-4700-927F-35B6C0A0BC9A}" destId="{3E6055D9-607F-4AF1-BF68-9195BF7F0566}" srcOrd="0" destOrd="0" parTransId="{879F1173-A424-4891-B88B-CCCB9E2F1D1D}" sibTransId="{A1FC4DF5-3D33-4C44-863E-EC6B113635B8}"/>
    <dgm:cxn modelId="{9BDBF018-EC6D-4380-9CE1-924DBF5107F6}" type="presOf" srcId="{3C2A9EFD-0F3D-4850-8A3F-262055CD24B5}" destId="{EB647B74-35E0-42B1-AD83-EAD4F5C17822}" srcOrd="0" destOrd="0" presId="urn:microsoft.com/office/officeart/2005/8/layout/hierarchy1"/>
    <dgm:cxn modelId="{49EBBD93-B042-4DD5-991F-86682835169E}" type="presOf" srcId="{498EF7D5-C73E-4AB9-8309-4A457D2A7234}" destId="{7CFAD258-1DD0-4490-B41C-C19B7A6FEF4E}" srcOrd="0" destOrd="0" presId="urn:microsoft.com/office/officeart/2005/8/layout/hierarchy1"/>
    <dgm:cxn modelId="{A9EABEE5-E7CF-4E70-8191-1AE3DD5DB84A}" type="presOf" srcId="{2855E798-4607-495D-9435-5E6A2D1BE9A3}" destId="{FA7267C4-AAC6-4AA6-871A-6169AF5376DD}" srcOrd="0" destOrd="0" presId="urn:microsoft.com/office/officeart/2005/8/layout/hierarchy1"/>
    <dgm:cxn modelId="{DCEA0ED9-2C77-45D3-AE7F-F0AE2E01412B}" type="presOf" srcId="{DC3AD723-17D3-4835-87DA-CB0271F50CBA}" destId="{B513338D-C40A-44D3-9D06-CA90654C9D5C}" srcOrd="0" destOrd="0" presId="urn:microsoft.com/office/officeart/2005/8/layout/hierarchy1"/>
    <dgm:cxn modelId="{9725B0BF-ED5C-4928-85D8-B4CCD8551DC0}" type="presOf" srcId="{CB420FFE-AB68-43ED-B1D8-E5165B7F5CA0}" destId="{FC332B79-9B25-4A56-AA5D-94954FAD26ED}" srcOrd="0" destOrd="0" presId="urn:microsoft.com/office/officeart/2005/8/layout/hierarchy1"/>
    <dgm:cxn modelId="{6B69D0DA-2FD7-4734-B96C-A26C1A69E6AB}" type="presOf" srcId="{D2B6CC27-8A86-47AD-9924-529A62B91DA0}" destId="{2A0F9961-5142-491D-B9EC-B9100BEA45B6}" srcOrd="0" destOrd="0" presId="urn:microsoft.com/office/officeart/2005/8/layout/hierarchy1"/>
    <dgm:cxn modelId="{040B80A6-CF88-4197-AF49-8A4B22C2ED5A}" type="presOf" srcId="{EE08693E-2BD6-445C-BF91-E9CCEE3D5E5E}" destId="{A935B946-3CCD-459C-A37C-C9D335CD19DB}" srcOrd="0" destOrd="0" presId="urn:microsoft.com/office/officeart/2005/8/layout/hierarchy1"/>
    <dgm:cxn modelId="{2C8D6AA5-297C-44A7-A425-9D6273F63615}" type="presOf" srcId="{8944985B-099B-4067-BADA-1EFCAC5F1D49}" destId="{86D393D2-6285-49D3-AB2E-5F9E4F7D9283}" srcOrd="0" destOrd="0" presId="urn:microsoft.com/office/officeart/2005/8/layout/hierarchy1"/>
    <dgm:cxn modelId="{41D89027-5D79-45D8-8F3C-C7AC748AA809}" type="presOf" srcId="{799D4C0A-D804-4684-935E-CF994FB0E6A5}" destId="{8A73CD72-5A55-44CC-BB4F-E87155B06DCC}" srcOrd="0" destOrd="0" presId="urn:microsoft.com/office/officeart/2005/8/layout/hierarchy1"/>
    <dgm:cxn modelId="{A1246CAF-C2A8-4871-B6C5-60EF185657AB}" type="presOf" srcId="{3E6055D9-607F-4AF1-BF68-9195BF7F0566}" destId="{C8F7EFCF-12EA-4536-AA96-D243CB86386A}" srcOrd="0" destOrd="0" presId="urn:microsoft.com/office/officeart/2005/8/layout/hierarchy1"/>
    <dgm:cxn modelId="{68A06561-8E1F-45DC-8436-D54B522CCCF2}" type="presParOf" srcId="{699F3EF8-5E8C-4587-B23B-F8CFA5F7C8E0}" destId="{F00DA0CE-C83C-422F-B7F2-9438844A4983}" srcOrd="0" destOrd="0" presId="urn:microsoft.com/office/officeart/2005/8/layout/hierarchy1"/>
    <dgm:cxn modelId="{7CA9DC04-9640-4FF9-9ACE-F69F380DF97D}" type="presParOf" srcId="{F00DA0CE-C83C-422F-B7F2-9438844A4983}" destId="{073A4CAF-ADCA-42F1-96DC-69BEE9B4182F}" srcOrd="0" destOrd="0" presId="urn:microsoft.com/office/officeart/2005/8/layout/hierarchy1"/>
    <dgm:cxn modelId="{2EA5A721-1936-4672-9B9A-3EE57A1F0A4D}" type="presParOf" srcId="{073A4CAF-ADCA-42F1-96DC-69BEE9B4182F}" destId="{3FD373E9-CE7E-4808-8A44-0E854EAB5BA4}" srcOrd="0" destOrd="0" presId="urn:microsoft.com/office/officeart/2005/8/layout/hierarchy1"/>
    <dgm:cxn modelId="{6EFF01B4-95C8-4261-B4D8-FE2BE5DB654B}" type="presParOf" srcId="{073A4CAF-ADCA-42F1-96DC-69BEE9B4182F}" destId="{C8F7EFCF-12EA-4536-AA96-D243CB86386A}" srcOrd="1" destOrd="0" presId="urn:microsoft.com/office/officeart/2005/8/layout/hierarchy1"/>
    <dgm:cxn modelId="{55AE8D8D-A4C4-4968-8677-D1940CD9EB36}" type="presParOf" srcId="{F00DA0CE-C83C-422F-B7F2-9438844A4983}" destId="{CE29B990-BD79-4937-B781-1FA1E318B3EE}" srcOrd="1" destOrd="0" presId="urn:microsoft.com/office/officeart/2005/8/layout/hierarchy1"/>
    <dgm:cxn modelId="{E934DEBB-708B-452A-8323-94D6F1EB3502}" type="presParOf" srcId="{CE29B990-BD79-4937-B781-1FA1E318B3EE}" destId="{EB647B74-35E0-42B1-AD83-EAD4F5C17822}" srcOrd="0" destOrd="0" presId="urn:microsoft.com/office/officeart/2005/8/layout/hierarchy1"/>
    <dgm:cxn modelId="{4026D4ED-27BC-418E-8766-20EB7BD9F105}" type="presParOf" srcId="{CE29B990-BD79-4937-B781-1FA1E318B3EE}" destId="{31C3453B-6539-44D1-9879-1C13D2062415}" srcOrd="1" destOrd="0" presId="urn:microsoft.com/office/officeart/2005/8/layout/hierarchy1"/>
    <dgm:cxn modelId="{4AB191A0-CE66-427B-B8C2-7F6C9D5DC2DE}" type="presParOf" srcId="{31C3453B-6539-44D1-9879-1C13D2062415}" destId="{C7AA47F1-0690-40B7-BFF9-D5A370218E37}" srcOrd="0" destOrd="0" presId="urn:microsoft.com/office/officeart/2005/8/layout/hierarchy1"/>
    <dgm:cxn modelId="{3718B1F8-4F67-4042-8165-7D1A5320C000}" type="presParOf" srcId="{C7AA47F1-0690-40B7-BFF9-D5A370218E37}" destId="{E0330CD2-9077-4252-A170-98F4DEBDEBD1}" srcOrd="0" destOrd="0" presId="urn:microsoft.com/office/officeart/2005/8/layout/hierarchy1"/>
    <dgm:cxn modelId="{9BCD37F6-3E97-45F2-BB2C-0875226111C9}" type="presParOf" srcId="{C7AA47F1-0690-40B7-BFF9-D5A370218E37}" destId="{8EC677EC-6D0A-44BB-BD9C-FC3EA0B8F058}" srcOrd="1" destOrd="0" presId="urn:microsoft.com/office/officeart/2005/8/layout/hierarchy1"/>
    <dgm:cxn modelId="{C9769F82-435B-4436-9AD6-BE3CD09AB7DE}" type="presParOf" srcId="{31C3453B-6539-44D1-9879-1C13D2062415}" destId="{AAC57A40-01EF-4F63-8A96-69BAA707CF22}" srcOrd="1" destOrd="0" presId="urn:microsoft.com/office/officeart/2005/8/layout/hierarchy1"/>
    <dgm:cxn modelId="{E00FD222-42B9-4F21-8FF8-B58B8DE96EBE}" type="presParOf" srcId="{AAC57A40-01EF-4F63-8A96-69BAA707CF22}" destId="{B513338D-C40A-44D3-9D06-CA90654C9D5C}" srcOrd="0" destOrd="0" presId="urn:microsoft.com/office/officeart/2005/8/layout/hierarchy1"/>
    <dgm:cxn modelId="{F8F5479F-7A29-4ACA-B426-716FDE616176}" type="presParOf" srcId="{AAC57A40-01EF-4F63-8A96-69BAA707CF22}" destId="{0138DECA-A618-41B8-858B-1193FA88AB08}" srcOrd="1" destOrd="0" presId="urn:microsoft.com/office/officeart/2005/8/layout/hierarchy1"/>
    <dgm:cxn modelId="{ED0D7036-416B-4EB3-B6F8-191B43D04249}" type="presParOf" srcId="{0138DECA-A618-41B8-858B-1193FA88AB08}" destId="{7BF3AEF7-B3AE-436F-9DF2-DBF1BCB091FA}" srcOrd="0" destOrd="0" presId="urn:microsoft.com/office/officeart/2005/8/layout/hierarchy1"/>
    <dgm:cxn modelId="{A10EFE3E-3BAE-4E7C-AF2E-62C9861266E8}" type="presParOf" srcId="{7BF3AEF7-B3AE-436F-9DF2-DBF1BCB091FA}" destId="{4DB7D501-CA5C-4DAF-B1BD-60944B0FCB2D}" srcOrd="0" destOrd="0" presId="urn:microsoft.com/office/officeart/2005/8/layout/hierarchy1"/>
    <dgm:cxn modelId="{DAAABBCF-785F-4D53-AFD3-E2A1039A318D}" type="presParOf" srcId="{7BF3AEF7-B3AE-436F-9DF2-DBF1BCB091FA}" destId="{A935B946-3CCD-459C-A37C-C9D335CD19DB}" srcOrd="1" destOrd="0" presId="urn:microsoft.com/office/officeart/2005/8/layout/hierarchy1"/>
    <dgm:cxn modelId="{B4D6F664-4D58-4892-8E16-A7880EED36F2}" type="presParOf" srcId="{0138DECA-A618-41B8-858B-1193FA88AB08}" destId="{19022AB7-5091-44DA-9453-C35A913A5CB1}" srcOrd="1" destOrd="0" presId="urn:microsoft.com/office/officeart/2005/8/layout/hierarchy1"/>
    <dgm:cxn modelId="{241179C1-CFF1-4FB0-AFF9-8EDC6CD28170}" type="presParOf" srcId="{19022AB7-5091-44DA-9453-C35A913A5CB1}" destId="{13525C14-18A8-448A-8BD5-1C9F0987B0E5}" srcOrd="0" destOrd="0" presId="urn:microsoft.com/office/officeart/2005/8/layout/hierarchy1"/>
    <dgm:cxn modelId="{C8277791-7CD1-4D58-9C46-6B388AB16CDC}" type="presParOf" srcId="{19022AB7-5091-44DA-9453-C35A913A5CB1}" destId="{6AC1C701-EAF9-424B-9B7D-2669DD47A554}" srcOrd="1" destOrd="0" presId="urn:microsoft.com/office/officeart/2005/8/layout/hierarchy1"/>
    <dgm:cxn modelId="{8378489C-C0FF-4489-9533-4722C541F06C}" type="presParOf" srcId="{6AC1C701-EAF9-424B-9B7D-2669DD47A554}" destId="{1E430034-1796-41AE-A8C1-A19D043AB8DB}" srcOrd="0" destOrd="0" presId="urn:microsoft.com/office/officeart/2005/8/layout/hierarchy1"/>
    <dgm:cxn modelId="{ADED1B89-1125-48DB-861C-9A87C3658FD1}" type="presParOf" srcId="{1E430034-1796-41AE-A8C1-A19D043AB8DB}" destId="{4876BEFB-35AD-41CF-B274-43A5008F73F9}" srcOrd="0" destOrd="0" presId="urn:microsoft.com/office/officeart/2005/8/layout/hierarchy1"/>
    <dgm:cxn modelId="{09E85AAD-C159-4D3E-8D1E-AA37C4247025}" type="presParOf" srcId="{1E430034-1796-41AE-A8C1-A19D043AB8DB}" destId="{DF660E30-3551-4ED2-BD2E-00CD5BF51AED}" srcOrd="1" destOrd="0" presId="urn:microsoft.com/office/officeart/2005/8/layout/hierarchy1"/>
    <dgm:cxn modelId="{A27961E2-23DE-4D3B-9BB1-07D261D2FB8A}" type="presParOf" srcId="{6AC1C701-EAF9-424B-9B7D-2669DD47A554}" destId="{A85451C8-8416-440E-B701-EDADC709EDEE}" srcOrd="1" destOrd="0" presId="urn:microsoft.com/office/officeart/2005/8/layout/hierarchy1"/>
    <dgm:cxn modelId="{2CE1FEBC-F013-42D8-8BA1-DA252DDF2E07}" type="presParOf" srcId="{19022AB7-5091-44DA-9453-C35A913A5CB1}" destId="{76DD67FB-3C3F-48E7-A7E0-68B3AFA4D5DB}" srcOrd="2" destOrd="0" presId="urn:microsoft.com/office/officeart/2005/8/layout/hierarchy1"/>
    <dgm:cxn modelId="{01C8D2A5-4CBF-43AF-9F68-7FA192AE1F13}" type="presParOf" srcId="{19022AB7-5091-44DA-9453-C35A913A5CB1}" destId="{3FA14F43-86D1-4922-8008-8E529718C058}" srcOrd="3" destOrd="0" presId="urn:microsoft.com/office/officeart/2005/8/layout/hierarchy1"/>
    <dgm:cxn modelId="{15A55D95-9F3B-4F68-B9C1-FFC33D3F0E68}" type="presParOf" srcId="{3FA14F43-86D1-4922-8008-8E529718C058}" destId="{FB9B37AF-4602-4F02-8DDE-7E8E4C92257D}" srcOrd="0" destOrd="0" presId="urn:microsoft.com/office/officeart/2005/8/layout/hierarchy1"/>
    <dgm:cxn modelId="{2B2578D7-8300-463C-B671-7233DBDFC9AD}" type="presParOf" srcId="{FB9B37AF-4602-4F02-8DDE-7E8E4C92257D}" destId="{CABB3FD8-548D-46EC-A4ED-FB3A614C04A9}" srcOrd="0" destOrd="0" presId="urn:microsoft.com/office/officeart/2005/8/layout/hierarchy1"/>
    <dgm:cxn modelId="{1DDE39FF-32F4-49B8-BDF6-2E948E5F9FFA}" type="presParOf" srcId="{FB9B37AF-4602-4F02-8DDE-7E8E4C92257D}" destId="{FA7267C4-AAC6-4AA6-871A-6169AF5376DD}" srcOrd="1" destOrd="0" presId="urn:microsoft.com/office/officeart/2005/8/layout/hierarchy1"/>
    <dgm:cxn modelId="{44DC5B51-C995-4EE8-8F8C-E60BD411F292}" type="presParOf" srcId="{3FA14F43-86D1-4922-8008-8E529718C058}" destId="{169D7F72-0EA3-4584-972D-D0BF5667641F}" srcOrd="1" destOrd="0" presId="urn:microsoft.com/office/officeart/2005/8/layout/hierarchy1"/>
    <dgm:cxn modelId="{1740EA21-4A17-46F9-9E4C-57F811CCD36C}" type="presParOf" srcId="{AAC57A40-01EF-4F63-8A96-69BAA707CF22}" destId="{86D393D2-6285-49D3-AB2E-5F9E4F7D9283}" srcOrd="2" destOrd="0" presId="urn:microsoft.com/office/officeart/2005/8/layout/hierarchy1"/>
    <dgm:cxn modelId="{1793B1CF-D769-463D-9DAB-A53BEFB685A1}" type="presParOf" srcId="{AAC57A40-01EF-4F63-8A96-69BAA707CF22}" destId="{15CD517A-B94E-434D-B67E-F62D84AF2FC3}" srcOrd="3" destOrd="0" presId="urn:microsoft.com/office/officeart/2005/8/layout/hierarchy1"/>
    <dgm:cxn modelId="{1019338D-DF1F-4124-9ABF-B2CE75AA555E}" type="presParOf" srcId="{15CD517A-B94E-434D-B67E-F62D84AF2FC3}" destId="{A0784795-1C83-459D-85F9-A7B2C3A4BB1E}" srcOrd="0" destOrd="0" presId="urn:microsoft.com/office/officeart/2005/8/layout/hierarchy1"/>
    <dgm:cxn modelId="{3C5156DA-DB68-48AA-9A71-2E2F420EC750}" type="presParOf" srcId="{A0784795-1C83-459D-85F9-A7B2C3A4BB1E}" destId="{08110376-A9D8-4FDD-B0E6-67BB7FC47D9A}" srcOrd="0" destOrd="0" presId="urn:microsoft.com/office/officeart/2005/8/layout/hierarchy1"/>
    <dgm:cxn modelId="{E0860CBB-F75F-44FC-AA18-F4E1304DA987}" type="presParOf" srcId="{A0784795-1C83-459D-85F9-A7B2C3A4BB1E}" destId="{FC332B79-9B25-4A56-AA5D-94954FAD26ED}" srcOrd="1" destOrd="0" presId="urn:microsoft.com/office/officeart/2005/8/layout/hierarchy1"/>
    <dgm:cxn modelId="{8ACD31F2-11C7-4B02-A6E2-310D74A6971E}" type="presParOf" srcId="{15CD517A-B94E-434D-B67E-F62D84AF2FC3}" destId="{C2A4849B-1EE9-42D2-BF7C-304D0D4B866D}" srcOrd="1" destOrd="0" presId="urn:microsoft.com/office/officeart/2005/8/layout/hierarchy1"/>
    <dgm:cxn modelId="{652B23AA-F71F-4641-881B-2CC241CFF156}" type="presParOf" srcId="{C2A4849B-1EE9-42D2-BF7C-304D0D4B866D}" destId="{BCA10F05-E9F6-4721-B7D6-717195BE618B}" srcOrd="0" destOrd="0" presId="urn:microsoft.com/office/officeart/2005/8/layout/hierarchy1"/>
    <dgm:cxn modelId="{3089CE14-595A-41F0-906C-F15CEE2A2DC0}" type="presParOf" srcId="{C2A4849B-1EE9-42D2-BF7C-304D0D4B866D}" destId="{00C00C71-8FBA-4BBE-864E-6387628696CC}" srcOrd="1" destOrd="0" presId="urn:microsoft.com/office/officeart/2005/8/layout/hierarchy1"/>
    <dgm:cxn modelId="{28FB5D7B-4F8A-4B62-ADE6-2075CAEDE575}" type="presParOf" srcId="{00C00C71-8FBA-4BBE-864E-6387628696CC}" destId="{FFADE481-7796-4617-BF5D-3188D7FB6D4A}" srcOrd="0" destOrd="0" presId="urn:microsoft.com/office/officeart/2005/8/layout/hierarchy1"/>
    <dgm:cxn modelId="{8C809623-33A8-43CB-9E2C-9ECAB1F2F28F}" type="presParOf" srcId="{FFADE481-7796-4617-BF5D-3188D7FB6D4A}" destId="{B0E9FFAB-697C-4AD8-ABE1-7406D81B560E}" srcOrd="0" destOrd="0" presId="urn:microsoft.com/office/officeart/2005/8/layout/hierarchy1"/>
    <dgm:cxn modelId="{10D79E97-11B8-4D08-A75B-B7C335718D09}" type="presParOf" srcId="{FFADE481-7796-4617-BF5D-3188D7FB6D4A}" destId="{60954FFF-E10E-4E65-B83D-36A402BE00B5}" srcOrd="1" destOrd="0" presId="urn:microsoft.com/office/officeart/2005/8/layout/hierarchy1"/>
    <dgm:cxn modelId="{A88A797E-4C28-4FE3-9225-82DB72FAD85F}" type="presParOf" srcId="{00C00C71-8FBA-4BBE-864E-6387628696CC}" destId="{22673E3E-EAD6-4D0B-972D-3A542367278B}" srcOrd="1" destOrd="0" presId="urn:microsoft.com/office/officeart/2005/8/layout/hierarchy1"/>
    <dgm:cxn modelId="{6407945E-1CB3-4605-A000-B52FF49CBE36}" type="presParOf" srcId="{C2A4849B-1EE9-42D2-BF7C-304D0D4B866D}" destId="{7CFAD258-1DD0-4490-B41C-C19B7A6FEF4E}" srcOrd="2" destOrd="0" presId="urn:microsoft.com/office/officeart/2005/8/layout/hierarchy1"/>
    <dgm:cxn modelId="{5CB13968-C26C-4DBF-A58B-61AC49E7BBDC}" type="presParOf" srcId="{C2A4849B-1EE9-42D2-BF7C-304D0D4B866D}" destId="{6E5EAF7A-98D3-404A-90BA-523699E73C1F}" srcOrd="3" destOrd="0" presId="urn:microsoft.com/office/officeart/2005/8/layout/hierarchy1"/>
    <dgm:cxn modelId="{B12D0DD2-B99A-4B6F-946B-730BE13360F3}" type="presParOf" srcId="{6E5EAF7A-98D3-404A-90BA-523699E73C1F}" destId="{7B8625AC-EEB0-4E89-A8DD-3F5F0FBE375F}" srcOrd="0" destOrd="0" presId="urn:microsoft.com/office/officeart/2005/8/layout/hierarchy1"/>
    <dgm:cxn modelId="{0A2A4DB3-1E89-46DD-ABE5-12BEECBD08BE}" type="presParOf" srcId="{7B8625AC-EEB0-4E89-A8DD-3F5F0FBE375F}" destId="{7F0AAE63-F41F-4414-AA14-A20F2EA5CFF7}" srcOrd="0" destOrd="0" presId="urn:microsoft.com/office/officeart/2005/8/layout/hierarchy1"/>
    <dgm:cxn modelId="{A9E4D4D3-8752-42A7-B6A9-FC509B020559}" type="presParOf" srcId="{7B8625AC-EEB0-4E89-A8DD-3F5F0FBE375F}" destId="{2A0F9961-5142-491D-B9EC-B9100BEA45B6}" srcOrd="1" destOrd="0" presId="urn:microsoft.com/office/officeart/2005/8/layout/hierarchy1"/>
    <dgm:cxn modelId="{09508D16-3631-4F7A-BB70-663334365021}" type="presParOf" srcId="{6E5EAF7A-98D3-404A-90BA-523699E73C1F}" destId="{D2921A0A-D8F0-40DA-823E-A16AFA5619DE}" srcOrd="1" destOrd="0" presId="urn:microsoft.com/office/officeart/2005/8/layout/hierarchy1"/>
    <dgm:cxn modelId="{52A83177-4B2D-4EBC-98D4-51C416FE0CAF}" type="presParOf" srcId="{CE29B990-BD79-4937-B781-1FA1E318B3EE}" destId="{8A73CD72-5A55-44CC-BB4F-E87155B06DCC}" srcOrd="2" destOrd="0" presId="urn:microsoft.com/office/officeart/2005/8/layout/hierarchy1"/>
    <dgm:cxn modelId="{EDBC06E3-A36D-4CA4-AADC-BDD2C21788B0}" type="presParOf" srcId="{CE29B990-BD79-4937-B781-1FA1E318B3EE}" destId="{1E0ECB84-D2B0-47F8-82B2-487035E07E70}" srcOrd="3" destOrd="0" presId="urn:microsoft.com/office/officeart/2005/8/layout/hierarchy1"/>
    <dgm:cxn modelId="{7B8FEA7D-1D4A-496F-8820-99A3EE0B3208}" type="presParOf" srcId="{1E0ECB84-D2B0-47F8-82B2-487035E07E70}" destId="{742D2688-9703-4409-8799-74A1466EA218}" srcOrd="0" destOrd="0" presId="urn:microsoft.com/office/officeart/2005/8/layout/hierarchy1"/>
    <dgm:cxn modelId="{17271531-DFC7-4477-AE32-EB2DCC73AC4F}" type="presParOf" srcId="{742D2688-9703-4409-8799-74A1466EA218}" destId="{24BCEC71-DC48-43F3-AACF-742389FB2C81}" srcOrd="0" destOrd="0" presId="urn:microsoft.com/office/officeart/2005/8/layout/hierarchy1"/>
    <dgm:cxn modelId="{A56F4CEE-3670-49C5-85F6-DFA284A092B4}" type="presParOf" srcId="{742D2688-9703-4409-8799-74A1466EA218}" destId="{98E7116E-8A9F-4096-A667-2BA974DA9145}" srcOrd="1" destOrd="0" presId="urn:microsoft.com/office/officeart/2005/8/layout/hierarchy1"/>
    <dgm:cxn modelId="{09289946-6A3A-49EB-BC75-DA0A76913115}" type="presParOf" srcId="{1E0ECB84-D2B0-47F8-82B2-487035E07E70}" destId="{30C60683-FCDD-4C81-8E3E-1265372B3C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155045-FE20-48B0-AC17-AEF109CC3B6C}"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CA1B11D3-33B0-43CE-8F0C-0729284180AD}">
      <dgm:prSet phldrT="[Текст]" custT="1"/>
      <dgm:spPr/>
      <dgm:t>
        <a:bodyPr/>
        <a:lstStyle/>
        <a:p>
          <a:pPr algn="ctr" defTabSz="914400" rtl="0" eaLnBrk="1" latinLnBrk="0" hangingPunct="1">
            <a:spcBef>
              <a:spcPct val="0"/>
            </a:spcBef>
            <a:buNone/>
          </a:pPr>
          <a:r>
            <a:rPr lang="ru-RU" sz="2900" b="1" kern="1200" spc="50" dirty="0" smtClean="0">
              <a:ln w="11430"/>
              <a:solidFill>
                <a:schemeClr val="tx1"/>
              </a:solidFill>
              <a:effectLst>
                <a:outerShdw blurRad="76200" dist="50800" dir="5400000" algn="tl" rotWithShape="0">
                  <a:srgbClr val="000000">
                    <a:alpha val="65000"/>
                  </a:srgbClr>
                </a:outerShdw>
              </a:effectLst>
              <a:latin typeface="+mj-lt"/>
              <a:ea typeface="+mj-ea"/>
              <a:cs typeface="+mj-cs"/>
            </a:rPr>
            <a:t>ПРИЧИНЫ </a:t>
          </a:r>
          <a:r>
            <a:rPr lang="ru-RU" sz="2000" b="1" kern="1200" spc="50" dirty="0" smtClean="0">
              <a:ln w="11430"/>
              <a:solidFill>
                <a:schemeClr val="tx1"/>
              </a:solidFill>
              <a:effectLst>
                <a:outerShdw blurRad="76200" dist="50800" dir="5400000" algn="tl" rotWithShape="0">
                  <a:srgbClr val="000000">
                    <a:alpha val="65000"/>
                  </a:srgbClr>
                </a:outerShdw>
              </a:effectLst>
              <a:latin typeface="+mj-lt"/>
              <a:ea typeface="+mj-ea"/>
              <a:cs typeface="+mj-cs"/>
            </a:rPr>
            <a:t>ЭЛЕКТРОТРАВМАТИЗМА</a:t>
          </a:r>
          <a:endParaRPr lang="en-US" sz="2000" b="1" kern="1200" spc="50" dirty="0">
            <a:ln w="11430"/>
            <a:solidFill>
              <a:schemeClr val="tx1"/>
            </a:solidFill>
            <a:effectLst>
              <a:outerShdw blurRad="76200" dist="50800" dir="5400000" algn="tl" rotWithShape="0">
                <a:srgbClr val="000000">
                  <a:alpha val="65000"/>
                </a:srgbClr>
              </a:outerShdw>
            </a:effectLst>
            <a:latin typeface="+mj-lt"/>
            <a:ea typeface="+mj-ea"/>
            <a:cs typeface="+mj-cs"/>
          </a:endParaRPr>
        </a:p>
      </dgm:t>
    </dgm:pt>
    <dgm:pt modelId="{F6312540-1AE7-4F64-8055-1C8B9557391A}" type="parTrans" cxnId="{10285683-D39C-4512-88D3-E1756D0A2FEE}">
      <dgm:prSet/>
      <dgm:spPr/>
      <dgm:t>
        <a:bodyPr/>
        <a:lstStyle/>
        <a:p>
          <a:endParaRPr lang="en-US"/>
        </a:p>
      </dgm:t>
    </dgm:pt>
    <dgm:pt modelId="{7AA76524-AE30-4103-B870-27927C8DB6DE}" type="sibTrans" cxnId="{10285683-D39C-4512-88D3-E1756D0A2FEE}">
      <dgm:prSet/>
      <dgm:spPr/>
      <dgm:t>
        <a:bodyPr/>
        <a:lstStyle/>
        <a:p>
          <a:endParaRPr lang="en-US"/>
        </a:p>
      </dgm:t>
    </dgm:pt>
    <dgm:pt modelId="{C726A5E5-B2F0-4E84-B035-D2ECA0A75BEB}">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ПРИКОСНОВЕНИЕ К НЕИЗОЛИРОВАННЫМ ТОКОВЕДУЩИМ ЧАСТЯМ</a:t>
          </a:r>
          <a:endParaRPr lang="en-US" b="1" dirty="0" smtClean="0"/>
        </a:p>
        <a:p>
          <a:pPr defTabSz="533400">
            <a:lnSpc>
              <a:spcPct val="90000"/>
            </a:lnSpc>
            <a:spcBef>
              <a:spcPct val="0"/>
            </a:spcBef>
            <a:spcAft>
              <a:spcPct val="35000"/>
            </a:spcAft>
          </a:pPr>
          <a:endParaRPr lang="en-US" b="1" dirty="0"/>
        </a:p>
      </dgm:t>
    </dgm:pt>
    <dgm:pt modelId="{3FFCE269-87E3-46C6-9170-02927AB81000}" type="parTrans" cxnId="{57AB057D-7C8B-4D6F-9B3A-414D8D639F39}">
      <dgm:prSet/>
      <dgm:spPr/>
      <dgm:t>
        <a:bodyPr/>
        <a:lstStyle/>
        <a:p>
          <a:endParaRPr lang="en-US"/>
        </a:p>
      </dgm:t>
    </dgm:pt>
    <dgm:pt modelId="{638665EC-76EA-422D-83C4-9B131189252F}" type="sibTrans" cxnId="{57AB057D-7C8B-4D6F-9B3A-414D8D639F39}">
      <dgm:prSet/>
      <dgm:spPr/>
      <dgm:t>
        <a:bodyPr/>
        <a:lstStyle/>
        <a:p>
          <a:endParaRPr lang="en-US"/>
        </a:p>
      </dgm:t>
    </dgm:pt>
    <dgm:pt modelId="{FE75D220-4CEA-4AF4-BFD3-3D25F237BA92}">
      <dgm:prSet phldrT="[Текст]"/>
      <dgm:spPr/>
      <dgm:t>
        <a:bodyPr/>
        <a:lstStyle/>
        <a:p>
          <a:r>
            <a:rPr lang="ru-RU" b="1" dirty="0" smtClean="0"/>
            <a:t>ПРИКОСНОВЕНИЕ К МЕТАЛЛИЧЕСКИМ ЧАСТЯМ ОБОРУДОВАНИЯ, ОКАЗАВШИМСЯ ПОД НАПРЯЖЕНИЕМ ВСЛЕДСТВИЕ ПОВРЕЖДЕНИЯ ИЗОЛЯЦИИ</a:t>
          </a:r>
          <a:endParaRPr lang="en-US" b="1" dirty="0"/>
        </a:p>
      </dgm:t>
    </dgm:pt>
    <dgm:pt modelId="{4A82FFB8-9C5E-4D54-BBD7-815923DC4BB2}" type="parTrans" cxnId="{2E5AC24F-B0D5-4DEA-9638-B65DFE50DAA2}">
      <dgm:prSet/>
      <dgm:spPr/>
      <dgm:t>
        <a:bodyPr/>
        <a:lstStyle/>
        <a:p>
          <a:endParaRPr lang="en-US"/>
        </a:p>
      </dgm:t>
    </dgm:pt>
    <dgm:pt modelId="{58F279FF-CE35-4B4E-B63C-76FBE9E7FDA5}" type="sibTrans" cxnId="{2E5AC24F-B0D5-4DEA-9638-B65DFE50DAA2}">
      <dgm:prSet/>
      <dgm:spPr/>
      <dgm:t>
        <a:bodyPr/>
        <a:lstStyle/>
        <a:p>
          <a:endParaRPr lang="en-US"/>
        </a:p>
      </dgm:t>
    </dgm:pt>
    <dgm:pt modelId="{B31C1EF2-2693-410B-ABD8-2354FA2DC5C0}">
      <dgm:prSet phldrT="[Текст]"/>
      <dgm:spPr/>
      <dgm:t>
        <a:bodyPr/>
        <a:lstStyle/>
        <a:p>
          <a:r>
            <a:rPr lang="ru-RU" b="1" dirty="0" smtClean="0"/>
            <a:t>НАПРЯЖЕНИЕ ШАГА</a:t>
          </a:r>
          <a:endParaRPr lang="en-US" b="1" dirty="0"/>
        </a:p>
      </dgm:t>
    </dgm:pt>
    <dgm:pt modelId="{E6EB83E6-2D32-4C36-8491-7BFFEDD43EA9}" type="parTrans" cxnId="{97717C98-DC6A-4EC5-926D-6C4816DCE4E0}">
      <dgm:prSet/>
      <dgm:spPr/>
      <dgm:t>
        <a:bodyPr/>
        <a:lstStyle/>
        <a:p>
          <a:endParaRPr lang="en-US"/>
        </a:p>
      </dgm:t>
    </dgm:pt>
    <dgm:pt modelId="{28A15AF3-3F8D-4237-8E09-1D064459E696}" type="sibTrans" cxnId="{97717C98-DC6A-4EC5-926D-6C4816DCE4E0}">
      <dgm:prSet/>
      <dgm:spPr/>
      <dgm:t>
        <a:bodyPr/>
        <a:lstStyle/>
        <a:p>
          <a:endParaRPr lang="en-US"/>
        </a:p>
      </dgm:t>
    </dgm:pt>
    <dgm:pt modelId="{89E4451C-0BB5-4933-9695-E1BB54D24133}">
      <dgm:prSet phldrT="[Текст]"/>
      <dgm:spPr/>
      <dgm:t>
        <a:bodyPr/>
        <a:lstStyle/>
        <a:p>
          <a:r>
            <a:rPr lang="ru-RU" b="1" dirty="0" smtClean="0"/>
            <a:t>ДУГА</a:t>
          </a:r>
          <a:endParaRPr lang="en-US" b="1" dirty="0"/>
        </a:p>
      </dgm:t>
    </dgm:pt>
    <dgm:pt modelId="{BED5B404-1B68-4908-85AE-38187666ECAC}" type="sibTrans" cxnId="{CD6FBCD6-7A0C-451D-B7CA-59698F0087FE}">
      <dgm:prSet/>
      <dgm:spPr/>
      <dgm:t>
        <a:bodyPr/>
        <a:lstStyle/>
        <a:p>
          <a:endParaRPr lang="en-US"/>
        </a:p>
      </dgm:t>
    </dgm:pt>
    <dgm:pt modelId="{ECD2E9B3-63D1-4A13-AD76-EB1560F894C7}" type="parTrans" cxnId="{CD6FBCD6-7A0C-451D-B7CA-59698F0087FE}">
      <dgm:prSet/>
      <dgm:spPr/>
      <dgm:t>
        <a:bodyPr/>
        <a:lstStyle/>
        <a:p>
          <a:endParaRPr lang="en-US"/>
        </a:p>
      </dgm:t>
    </dgm:pt>
    <dgm:pt modelId="{58EA0662-406D-424F-9F00-BF5BB239E84D}" type="pres">
      <dgm:prSet presAssocID="{12155045-FE20-48B0-AC17-AEF109CC3B6C}" presName="cycle" presStyleCnt="0">
        <dgm:presLayoutVars>
          <dgm:chMax val="1"/>
          <dgm:dir val="rev"/>
          <dgm:animLvl val="ctr"/>
          <dgm:resizeHandles val="exact"/>
        </dgm:presLayoutVars>
      </dgm:prSet>
      <dgm:spPr/>
      <dgm:t>
        <a:bodyPr/>
        <a:lstStyle/>
        <a:p>
          <a:endParaRPr lang="en-US"/>
        </a:p>
      </dgm:t>
    </dgm:pt>
    <dgm:pt modelId="{0D1846F7-D4CD-4AE2-84A4-E7198C0FB74E}" type="pres">
      <dgm:prSet presAssocID="{CA1B11D3-33B0-43CE-8F0C-0729284180AD}" presName="centerShape" presStyleLbl="node0" presStyleIdx="0" presStyleCnt="1" custScaleX="181268" custScaleY="113440" custLinFactNeighborX="37" custLinFactNeighborY="-88"/>
      <dgm:spPr/>
      <dgm:t>
        <a:bodyPr/>
        <a:lstStyle/>
        <a:p>
          <a:endParaRPr lang="en-US"/>
        </a:p>
      </dgm:t>
    </dgm:pt>
    <dgm:pt modelId="{9068BB4F-0B84-4B31-ABEE-F9E049D9B9EE}" type="pres">
      <dgm:prSet presAssocID="{ECD2E9B3-63D1-4A13-AD76-EB1560F894C7}" presName="parTrans" presStyleLbl="bgSibTrans2D1" presStyleIdx="0" presStyleCnt="4" custAng="10726785" custScaleX="51796" custLinFactNeighborX="-35060" custLinFactNeighborY="66324"/>
      <dgm:spPr/>
      <dgm:t>
        <a:bodyPr/>
        <a:lstStyle/>
        <a:p>
          <a:endParaRPr lang="en-US"/>
        </a:p>
      </dgm:t>
    </dgm:pt>
    <dgm:pt modelId="{8B8612A7-1F87-4C79-9649-5D4FFFE85853}" type="pres">
      <dgm:prSet presAssocID="{89E4451C-0BB5-4933-9695-E1BB54D24133}" presName="node" presStyleLbl="node1" presStyleIdx="0" presStyleCnt="4">
        <dgm:presLayoutVars>
          <dgm:bulletEnabled val="1"/>
        </dgm:presLayoutVars>
      </dgm:prSet>
      <dgm:spPr/>
      <dgm:t>
        <a:bodyPr/>
        <a:lstStyle/>
        <a:p>
          <a:endParaRPr lang="en-US"/>
        </a:p>
      </dgm:t>
    </dgm:pt>
    <dgm:pt modelId="{F2F19828-1DC9-43A2-839A-B8ABB46017EC}" type="pres">
      <dgm:prSet presAssocID="{E6EB83E6-2D32-4C36-8491-7BFFEDD43EA9}" presName="parTrans" presStyleLbl="bgSibTrans2D1" presStyleIdx="1" presStyleCnt="4" custAng="10983029" custScaleX="60386" custLinFactNeighborX="-4121" custLinFactNeighborY="91240"/>
      <dgm:spPr/>
      <dgm:t>
        <a:bodyPr/>
        <a:lstStyle/>
        <a:p>
          <a:endParaRPr lang="en-US"/>
        </a:p>
      </dgm:t>
    </dgm:pt>
    <dgm:pt modelId="{0ABB0440-4102-4D5D-9E14-5787668CC73E}" type="pres">
      <dgm:prSet presAssocID="{B31C1EF2-2693-410B-ABD8-2354FA2DC5C0}" presName="node" presStyleLbl="node1" presStyleIdx="1" presStyleCnt="4">
        <dgm:presLayoutVars>
          <dgm:bulletEnabled val="1"/>
        </dgm:presLayoutVars>
      </dgm:prSet>
      <dgm:spPr/>
      <dgm:t>
        <a:bodyPr/>
        <a:lstStyle/>
        <a:p>
          <a:endParaRPr lang="en-US"/>
        </a:p>
      </dgm:t>
    </dgm:pt>
    <dgm:pt modelId="{470B888C-BCB4-4028-9D33-EC0B65A0D881}" type="pres">
      <dgm:prSet presAssocID="{4A82FFB8-9C5E-4D54-BBD7-815923DC4BB2}" presName="parTrans" presStyleLbl="bgSibTrans2D1" presStyleIdx="2" presStyleCnt="4" custAng="10787391" custScaleX="55681" custLinFactNeighborX="4850" custLinFactNeighborY="81883"/>
      <dgm:spPr/>
      <dgm:t>
        <a:bodyPr/>
        <a:lstStyle/>
        <a:p>
          <a:endParaRPr lang="en-US"/>
        </a:p>
      </dgm:t>
    </dgm:pt>
    <dgm:pt modelId="{F8BD9CD1-1144-441D-B7A7-68D5D38E1760}" type="pres">
      <dgm:prSet presAssocID="{FE75D220-4CEA-4AF4-BFD3-3D25F237BA92}" presName="node" presStyleLbl="node1" presStyleIdx="2" presStyleCnt="4" custRadScaleRad="99000" custRadScaleInc="421">
        <dgm:presLayoutVars>
          <dgm:bulletEnabled val="1"/>
        </dgm:presLayoutVars>
      </dgm:prSet>
      <dgm:spPr/>
      <dgm:t>
        <a:bodyPr/>
        <a:lstStyle/>
        <a:p>
          <a:endParaRPr lang="en-US"/>
        </a:p>
      </dgm:t>
    </dgm:pt>
    <dgm:pt modelId="{491CB62B-8644-47C0-B96C-9A544E0EBF66}" type="pres">
      <dgm:prSet presAssocID="{3FFCE269-87E3-46C6-9170-02927AB81000}" presName="parTrans" presStyleLbl="bgSibTrans2D1" presStyleIdx="3" presStyleCnt="4" custAng="10716699" custScaleX="50916" custLinFactNeighborX="30541" custLinFactNeighborY="66110"/>
      <dgm:spPr/>
      <dgm:t>
        <a:bodyPr/>
        <a:lstStyle/>
        <a:p>
          <a:endParaRPr lang="en-US"/>
        </a:p>
      </dgm:t>
    </dgm:pt>
    <dgm:pt modelId="{F520ED96-52EC-48CC-B970-53CFB1A8590D}" type="pres">
      <dgm:prSet presAssocID="{C726A5E5-B2F0-4E84-B035-D2ECA0A75BEB}" presName="node" presStyleLbl="node1" presStyleIdx="3" presStyleCnt="4">
        <dgm:presLayoutVars>
          <dgm:bulletEnabled val="1"/>
        </dgm:presLayoutVars>
      </dgm:prSet>
      <dgm:spPr/>
      <dgm:t>
        <a:bodyPr/>
        <a:lstStyle/>
        <a:p>
          <a:endParaRPr lang="en-US"/>
        </a:p>
      </dgm:t>
    </dgm:pt>
  </dgm:ptLst>
  <dgm:cxnLst>
    <dgm:cxn modelId="{97717C98-DC6A-4EC5-926D-6C4816DCE4E0}" srcId="{CA1B11D3-33B0-43CE-8F0C-0729284180AD}" destId="{B31C1EF2-2693-410B-ABD8-2354FA2DC5C0}" srcOrd="1" destOrd="0" parTransId="{E6EB83E6-2D32-4C36-8491-7BFFEDD43EA9}" sibTransId="{28A15AF3-3F8D-4237-8E09-1D064459E696}"/>
    <dgm:cxn modelId="{F9FE4F6F-4275-4FC6-9D92-F364EE9FA399}" type="presOf" srcId="{89E4451C-0BB5-4933-9695-E1BB54D24133}" destId="{8B8612A7-1F87-4C79-9649-5D4FFFE85853}" srcOrd="0" destOrd="0" presId="urn:microsoft.com/office/officeart/2005/8/layout/radial4"/>
    <dgm:cxn modelId="{F2AFA093-CAB6-4EAE-B335-90D77ED49B57}" type="presOf" srcId="{B31C1EF2-2693-410B-ABD8-2354FA2DC5C0}" destId="{0ABB0440-4102-4D5D-9E14-5787668CC73E}" srcOrd="0" destOrd="0" presId="urn:microsoft.com/office/officeart/2005/8/layout/radial4"/>
    <dgm:cxn modelId="{92DA67A9-86E4-4B5E-A287-B3817B4EE2E8}" type="presOf" srcId="{12155045-FE20-48B0-AC17-AEF109CC3B6C}" destId="{58EA0662-406D-424F-9F00-BF5BB239E84D}" srcOrd="0" destOrd="0" presId="urn:microsoft.com/office/officeart/2005/8/layout/radial4"/>
    <dgm:cxn modelId="{7665414F-DE7F-4D7D-90E9-0DFA8DD6FDF4}" type="presOf" srcId="{3FFCE269-87E3-46C6-9170-02927AB81000}" destId="{491CB62B-8644-47C0-B96C-9A544E0EBF66}" srcOrd="0" destOrd="0" presId="urn:microsoft.com/office/officeart/2005/8/layout/radial4"/>
    <dgm:cxn modelId="{57AB057D-7C8B-4D6F-9B3A-414D8D639F39}" srcId="{CA1B11D3-33B0-43CE-8F0C-0729284180AD}" destId="{C726A5E5-B2F0-4E84-B035-D2ECA0A75BEB}" srcOrd="3" destOrd="0" parTransId="{3FFCE269-87E3-46C6-9170-02927AB81000}" sibTransId="{638665EC-76EA-422D-83C4-9B131189252F}"/>
    <dgm:cxn modelId="{CD6FBCD6-7A0C-451D-B7CA-59698F0087FE}" srcId="{CA1B11D3-33B0-43CE-8F0C-0729284180AD}" destId="{89E4451C-0BB5-4933-9695-E1BB54D24133}" srcOrd="0" destOrd="0" parTransId="{ECD2E9B3-63D1-4A13-AD76-EB1560F894C7}" sibTransId="{BED5B404-1B68-4908-85AE-38187666ECAC}"/>
    <dgm:cxn modelId="{99466BEE-CD4D-4D68-8218-1781231E90F0}" type="presOf" srcId="{C726A5E5-B2F0-4E84-B035-D2ECA0A75BEB}" destId="{F520ED96-52EC-48CC-B970-53CFB1A8590D}" srcOrd="0" destOrd="0" presId="urn:microsoft.com/office/officeart/2005/8/layout/radial4"/>
    <dgm:cxn modelId="{2E5AC24F-B0D5-4DEA-9638-B65DFE50DAA2}" srcId="{CA1B11D3-33B0-43CE-8F0C-0729284180AD}" destId="{FE75D220-4CEA-4AF4-BFD3-3D25F237BA92}" srcOrd="2" destOrd="0" parTransId="{4A82FFB8-9C5E-4D54-BBD7-815923DC4BB2}" sibTransId="{58F279FF-CE35-4B4E-B63C-76FBE9E7FDA5}"/>
    <dgm:cxn modelId="{48091B6D-D963-4843-8A4C-D49D073A8526}" type="presOf" srcId="{E6EB83E6-2D32-4C36-8491-7BFFEDD43EA9}" destId="{F2F19828-1DC9-43A2-839A-B8ABB46017EC}" srcOrd="0" destOrd="0" presId="urn:microsoft.com/office/officeart/2005/8/layout/radial4"/>
    <dgm:cxn modelId="{74CD8F28-B58F-4DD4-8733-4A619A5E3471}" type="presOf" srcId="{4A82FFB8-9C5E-4D54-BBD7-815923DC4BB2}" destId="{470B888C-BCB4-4028-9D33-EC0B65A0D881}" srcOrd="0" destOrd="0" presId="urn:microsoft.com/office/officeart/2005/8/layout/radial4"/>
    <dgm:cxn modelId="{10285683-D39C-4512-88D3-E1756D0A2FEE}" srcId="{12155045-FE20-48B0-AC17-AEF109CC3B6C}" destId="{CA1B11D3-33B0-43CE-8F0C-0729284180AD}" srcOrd="0" destOrd="0" parTransId="{F6312540-1AE7-4F64-8055-1C8B9557391A}" sibTransId="{7AA76524-AE30-4103-B870-27927C8DB6DE}"/>
    <dgm:cxn modelId="{F6419BA1-8BD1-41BA-A730-979951D2EEFA}" type="presOf" srcId="{CA1B11D3-33B0-43CE-8F0C-0729284180AD}" destId="{0D1846F7-D4CD-4AE2-84A4-E7198C0FB74E}" srcOrd="0" destOrd="0" presId="urn:microsoft.com/office/officeart/2005/8/layout/radial4"/>
    <dgm:cxn modelId="{DC36BB95-230C-4C5C-9B1F-7AEB07B6F8B1}" type="presOf" srcId="{ECD2E9B3-63D1-4A13-AD76-EB1560F894C7}" destId="{9068BB4F-0B84-4B31-ABEE-F9E049D9B9EE}" srcOrd="0" destOrd="0" presId="urn:microsoft.com/office/officeart/2005/8/layout/radial4"/>
    <dgm:cxn modelId="{492AB0CE-2695-47FB-B6E6-B01ADB4EA139}" type="presOf" srcId="{FE75D220-4CEA-4AF4-BFD3-3D25F237BA92}" destId="{F8BD9CD1-1144-441D-B7A7-68D5D38E1760}" srcOrd="0" destOrd="0" presId="urn:microsoft.com/office/officeart/2005/8/layout/radial4"/>
    <dgm:cxn modelId="{F49C26EF-32D4-4937-9DC3-03DDDF7D9283}" type="presParOf" srcId="{58EA0662-406D-424F-9F00-BF5BB239E84D}" destId="{0D1846F7-D4CD-4AE2-84A4-E7198C0FB74E}" srcOrd="0" destOrd="0" presId="urn:microsoft.com/office/officeart/2005/8/layout/radial4"/>
    <dgm:cxn modelId="{2D0BA350-8BD7-49C3-A580-B982D1680110}" type="presParOf" srcId="{58EA0662-406D-424F-9F00-BF5BB239E84D}" destId="{9068BB4F-0B84-4B31-ABEE-F9E049D9B9EE}" srcOrd="1" destOrd="0" presId="urn:microsoft.com/office/officeart/2005/8/layout/radial4"/>
    <dgm:cxn modelId="{F51F0E96-77F7-4BEB-9528-829DC733BD8E}" type="presParOf" srcId="{58EA0662-406D-424F-9F00-BF5BB239E84D}" destId="{8B8612A7-1F87-4C79-9649-5D4FFFE85853}" srcOrd="2" destOrd="0" presId="urn:microsoft.com/office/officeart/2005/8/layout/radial4"/>
    <dgm:cxn modelId="{9E55682A-0D7A-4CA0-BC4D-017F75233252}" type="presParOf" srcId="{58EA0662-406D-424F-9F00-BF5BB239E84D}" destId="{F2F19828-1DC9-43A2-839A-B8ABB46017EC}" srcOrd="3" destOrd="0" presId="urn:microsoft.com/office/officeart/2005/8/layout/radial4"/>
    <dgm:cxn modelId="{85AAF8B5-7D32-450E-906B-DE6E2B6E48EF}" type="presParOf" srcId="{58EA0662-406D-424F-9F00-BF5BB239E84D}" destId="{0ABB0440-4102-4D5D-9E14-5787668CC73E}" srcOrd="4" destOrd="0" presId="urn:microsoft.com/office/officeart/2005/8/layout/radial4"/>
    <dgm:cxn modelId="{45073B16-03B1-465D-96B5-E050F4DF5A6E}" type="presParOf" srcId="{58EA0662-406D-424F-9F00-BF5BB239E84D}" destId="{470B888C-BCB4-4028-9D33-EC0B65A0D881}" srcOrd="5" destOrd="0" presId="urn:microsoft.com/office/officeart/2005/8/layout/radial4"/>
    <dgm:cxn modelId="{D3627A35-771C-480A-AA49-80C3F66C0521}" type="presParOf" srcId="{58EA0662-406D-424F-9F00-BF5BB239E84D}" destId="{F8BD9CD1-1144-441D-B7A7-68D5D38E1760}" srcOrd="6" destOrd="0" presId="urn:microsoft.com/office/officeart/2005/8/layout/radial4"/>
    <dgm:cxn modelId="{0F0400BD-623F-47D8-B11F-4D72B2BFA35C}" type="presParOf" srcId="{58EA0662-406D-424F-9F00-BF5BB239E84D}" destId="{491CB62B-8644-47C0-B96C-9A544E0EBF66}" srcOrd="7" destOrd="0" presId="urn:microsoft.com/office/officeart/2005/8/layout/radial4"/>
    <dgm:cxn modelId="{EF0A2416-7A81-473E-BCEE-E1252E84E3F4}" type="presParOf" srcId="{58EA0662-406D-424F-9F00-BF5BB239E84D}" destId="{F520ED96-52EC-48CC-B970-53CFB1A8590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A9F74C-655C-4BED-91AC-A290BBC8C059}" type="doc">
      <dgm:prSet loTypeId="urn:microsoft.com/office/officeart/2005/8/layout/hierarchy2" loCatId="hierarchy" qsTypeId="urn:microsoft.com/office/officeart/2005/8/quickstyle/simple1" qsCatId="simple" csTypeId="urn:microsoft.com/office/officeart/2005/8/colors/accent5_5" csCatId="accent5" phldr="1"/>
      <dgm:spPr/>
      <dgm:t>
        <a:bodyPr/>
        <a:lstStyle/>
        <a:p>
          <a:endParaRPr lang="en-US"/>
        </a:p>
      </dgm:t>
    </dgm:pt>
    <dgm:pt modelId="{C31F3A4D-3B02-4BCB-AE53-FBEE2CEAFB49}">
      <dgm:prSet phldrT="[Текст]" custT="1"/>
      <dgm:spPr>
        <a:solidFill>
          <a:srgbClr val="CCECFF">
            <a:alpha val="65098"/>
          </a:srgbClr>
        </a:solidFill>
      </dgm:spPr>
      <dgm:t>
        <a:bodyPr>
          <a:scene3d>
            <a:camera prst="orthographicFront"/>
            <a:lightRig rig="threePt" dir="t"/>
          </a:scene3d>
          <a:sp3d extrusionH="57150">
            <a:bevelT w="38100" h="38100"/>
          </a:sp3d>
        </a:bodyPr>
        <a:lstStyle/>
        <a:p>
          <a:pPr algn="ctr" defTabSz="914400" rtl="0" eaLnBrk="1" latinLnBrk="0" hangingPunct="1">
            <a:spcBef>
              <a:spcPct val="0"/>
            </a:spcBef>
            <a:buNone/>
          </a:pPr>
          <a:r>
            <a:rPr lang="ru-RU" sz="2000" b="1" kern="1200" spc="50" dirty="0" smtClean="0">
              <a:ln w="11430"/>
              <a:solidFill>
                <a:schemeClr val="tx1"/>
              </a:solidFill>
              <a:effectLst>
                <a:outerShdw blurRad="76200" dist="50800" dir="5400000" algn="tl" rotWithShape="0">
                  <a:srgbClr val="000000">
                    <a:alpha val="65000"/>
                  </a:srgbClr>
                </a:outerShdw>
              </a:effectLst>
              <a:latin typeface="+mj-lt"/>
              <a:ea typeface="+mj-ea"/>
              <a:cs typeface="+mj-cs"/>
            </a:rPr>
            <a:t>ВОЗДЕЙСТВИЕ  ЭЛЕКТРИЧЕСКОГО ТОКА  НА ОРГАНИЗМ ЧЕЛОВЕКА</a:t>
          </a:r>
          <a:endParaRPr lang="en-US" sz="2000" b="1" kern="1200" spc="50" dirty="0">
            <a:ln w="11430"/>
            <a:solidFill>
              <a:schemeClr val="tx1"/>
            </a:solidFill>
            <a:effectLst>
              <a:outerShdw blurRad="76200" dist="50800" dir="5400000" algn="tl" rotWithShape="0">
                <a:srgbClr val="000000">
                  <a:alpha val="65000"/>
                </a:srgbClr>
              </a:outerShdw>
            </a:effectLst>
            <a:latin typeface="+mj-lt"/>
            <a:ea typeface="+mj-ea"/>
            <a:cs typeface="+mj-cs"/>
          </a:endParaRPr>
        </a:p>
      </dgm:t>
    </dgm:pt>
    <dgm:pt modelId="{2DB1E012-2965-4D34-8ED3-59CE75DA0253}" type="parTrans" cxnId="{B4E636F5-A649-4E87-A7F4-346150A716EE}">
      <dgm:prSet/>
      <dgm:spPr/>
      <dgm:t>
        <a:bodyPr/>
        <a:lstStyle/>
        <a:p>
          <a:endParaRPr lang="en-US"/>
        </a:p>
      </dgm:t>
    </dgm:pt>
    <dgm:pt modelId="{B4FB9FF4-AC67-47A4-86F1-C57B63898972}" type="sibTrans" cxnId="{B4E636F5-A649-4E87-A7F4-346150A716EE}">
      <dgm:prSet/>
      <dgm:spPr/>
      <dgm:t>
        <a:bodyPr/>
        <a:lstStyle/>
        <a:p>
          <a:endParaRPr lang="en-US"/>
        </a:p>
      </dgm:t>
    </dgm:pt>
    <dgm:pt modelId="{0FC2FA4E-FFAF-4428-801F-BF57AE215AC4}">
      <dgm:prSet phldrT="[Текст]"/>
      <dgm:spPr>
        <a:solidFill>
          <a:schemeClr val="accent5">
            <a:lumMod val="20000"/>
            <a:lumOff val="80000"/>
            <a:alpha val="70000"/>
          </a:schemeClr>
        </a:solidFill>
      </dgm:spPr>
      <dgm:t>
        <a:bodyPr/>
        <a:lstStyle/>
        <a:p>
          <a:r>
            <a:rPr lang="ru-RU" baseline="0" dirty="0" smtClean="0">
              <a:solidFill>
                <a:schemeClr val="tx1"/>
              </a:solidFill>
              <a:effectLst>
                <a:glow rad="101600">
                  <a:schemeClr val="accent2">
                    <a:satMod val="175000"/>
                    <a:alpha val="40000"/>
                  </a:schemeClr>
                </a:glow>
              </a:effectLst>
            </a:rPr>
            <a:t>ТЕРМИЧЕСКОЕ</a:t>
          </a:r>
          <a:endParaRPr lang="en-US" baseline="0" dirty="0">
            <a:solidFill>
              <a:schemeClr val="tx1"/>
            </a:solidFill>
            <a:effectLst>
              <a:glow rad="101600">
                <a:schemeClr val="accent2">
                  <a:satMod val="175000"/>
                  <a:alpha val="40000"/>
                </a:schemeClr>
              </a:glow>
            </a:effectLst>
          </a:endParaRPr>
        </a:p>
      </dgm:t>
    </dgm:pt>
    <dgm:pt modelId="{5BB2ADEE-78D4-485E-98BD-6B4F143851D7}" type="sibTrans" cxnId="{ABE9B9FB-1A01-41DD-B70F-9D0BD8F5914A}">
      <dgm:prSet/>
      <dgm:spPr/>
      <dgm:t>
        <a:bodyPr/>
        <a:lstStyle/>
        <a:p>
          <a:endParaRPr lang="en-US"/>
        </a:p>
      </dgm:t>
    </dgm:pt>
    <dgm:pt modelId="{09C51B62-64AC-4C7E-A5D7-B0920570ED31}" type="parTrans" cxnId="{ABE9B9FB-1A01-41DD-B70F-9D0BD8F5914A}">
      <dgm:prSet/>
      <dgm:spPr/>
      <dgm:t>
        <a:bodyPr/>
        <a:lstStyle/>
        <a:p>
          <a:endParaRPr lang="en-US"/>
        </a:p>
      </dgm:t>
    </dgm:pt>
    <dgm:pt modelId="{AB85B854-FED4-4487-9001-8A494ABFC44C}">
      <dgm:prSet phldrT="[Текст]"/>
      <dgm:spPr>
        <a:solidFill>
          <a:schemeClr val="accent5">
            <a:lumMod val="20000"/>
            <a:lumOff val="80000"/>
            <a:alpha val="70000"/>
          </a:schemeClr>
        </a:solidFill>
      </dgm:spPr>
      <dgm:t>
        <a:bodyPr/>
        <a:lstStyle/>
        <a:p>
          <a:r>
            <a:rPr lang="ru-RU" baseline="0" dirty="0" smtClean="0">
              <a:solidFill>
                <a:schemeClr val="tx1"/>
              </a:solidFill>
              <a:effectLst>
                <a:glow rad="101600">
                  <a:schemeClr val="accent1">
                    <a:satMod val="175000"/>
                    <a:alpha val="40000"/>
                  </a:schemeClr>
                </a:glow>
              </a:effectLst>
            </a:rPr>
            <a:t>ЭЛЕКТРОЛИТИЧЕСКОЕ</a:t>
          </a:r>
          <a:endParaRPr lang="en-US" baseline="0" dirty="0">
            <a:solidFill>
              <a:schemeClr val="tx1"/>
            </a:solidFill>
            <a:effectLst>
              <a:glow rad="101600">
                <a:schemeClr val="accent1">
                  <a:satMod val="175000"/>
                  <a:alpha val="40000"/>
                </a:schemeClr>
              </a:glow>
            </a:effectLst>
          </a:endParaRPr>
        </a:p>
      </dgm:t>
    </dgm:pt>
    <dgm:pt modelId="{20210B7C-C0F7-41D5-A9EF-7971CD0CA6C7}" type="parTrans" cxnId="{D10DE486-12F4-4FC0-B3C5-C029AC510015}">
      <dgm:prSet/>
      <dgm:spPr/>
      <dgm:t>
        <a:bodyPr/>
        <a:lstStyle/>
        <a:p>
          <a:endParaRPr lang="en-US"/>
        </a:p>
      </dgm:t>
    </dgm:pt>
    <dgm:pt modelId="{5E1037C4-727A-4E8B-A42F-C8C3298BE477}" type="sibTrans" cxnId="{D10DE486-12F4-4FC0-B3C5-C029AC510015}">
      <dgm:prSet/>
      <dgm:spPr/>
      <dgm:t>
        <a:bodyPr/>
        <a:lstStyle/>
        <a:p>
          <a:endParaRPr lang="en-US"/>
        </a:p>
      </dgm:t>
    </dgm:pt>
    <dgm:pt modelId="{A8FD28AD-3CC9-40C3-9E46-E813F597597F}">
      <dgm:prSet phldrT="[Текст]"/>
      <dgm:spPr>
        <a:solidFill>
          <a:schemeClr val="accent5">
            <a:lumMod val="20000"/>
            <a:lumOff val="80000"/>
            <a:alpha val="70000"/>
          </a:schemeClr>
        </a:solidFill>
      </dgm:spPr>
      <dgm:t>
        <a:bodyPr/>
        <a:lstStyle/>
        <a:p>
          <a:r>
            <a:rPr lang="ru-RU" baseline="0" dirty="0" smtClean="0">
              <a:solidFill>
                <a:schemeClr val="tx1"/>
              </a:solidFill>
              <a:effectLst>
                <a:glow rad="139700">
                  <a:schemeClr val="accent6">
                    <a:satMod val="175000"/>
                    <a:alpha val="40000"/>
                  </a:schemeClr>
                </a:glow>
              </a:effectLst>
            </a:rPr>
            <a:t>БИОЛОГИЧЕСКОЕ</a:t>
          </a:r>
          <a:endParaRPr lang="en-US" baseline="0" dirty="0">
            <a:solidFill>
              <a:schemeClr val="tx1"/>
            </a:solidFill>
            <a:effectLst>
              <a:glow rad="139700">
                <a:schemeClr val="accent6">
                  <a:satMod val="175000"/>
                  <a:alpha val="40000"/>
                </a:schemeClr>
              </a:glow>
            </a:effectLst>
          </a:endParaRPr>
        </a:p>
      </dgm:t>
    </dgm:pt>
    <dgm:pt modelId="{09CE098F-47EE-4575-8543-9D43C0A0BF4C}" type="parTrans" cxnId="{BE2F6636-3488-45F8-8FE6-00E7030DEE7E}">
      <dgm:prSet/>
      <dgm:spPr/>
      <dgm:t>
        <a:bodyPr/>
        <a:lstStyle/>
        <a:p>
          <a:endParaRPr lang="en-US"/>
        </a:p>
      </dgm:t>
    </dgm:pt>
    <dgm:pt modelId="{F2D1E5F4-DB33-4E14-A0FB-65ED50EFF858}" type="sibTrans" cxnId="{BE2F6636-3488-45F8-8FE6-00E7030DEE7E}">
      <dgm:prSet/>
      <dgm:spPr/>
      <dgm:t>
        <a:bodyPr/>
        <a:lstStyle/>
        <a:p>
          <a:endParaRPr lang="en-US"/>
        </a:p>
      </dgm:t>
    </dgm:pt>
    <dgm:pt modelId="{5B35697C-7F42-4936-8C59-06499E921354}">
      <dgm:prSet phldrT="[Текст]"/>
      <dgm:spPr>
        <a:solidFill>
          <a:schemeClr val="accent5">
            <a:lumMod val="20000"/>
            <a:lumOff val="80000"/>
            <a:alpha val="70000"/>
          </a:schemeClr>
        </a:solidFill>
      </dgm:spPr>
      <dgm:t>
        <a:bodyPr/>
        <a:lstStyle/>
        <a:p>
          <a:r>
            <a:rPr lang="ru-RU" baseline="0" dirty="0" smtClean="0">
              <a:solidFill>
                <a:schemeClr val="tx1"/>
              </a:solidFill>
              <a:effectLst>
                <a:glow rad="228600">
                  <a:schemeClr val="accent4">
                    <a:satMod val="175000"/>
                    <a:alpha val="40000"/>
                  </a:schemeClr>
                </a:glow>
              </a:effectLst>
            </a:rPr>
            <a:t>МЕХАНИЧЕСКОЕ (ДИНАМИЧЕСКОЕ)</a:t>
          </a:r>
          <a:endParaRPr lang="en-US" baseline="0" dirty="0">
            <a:solidFill>
              <a:schemeClr val="tx1"/>
            </a:solidFill>
            <a:effectLst>
              <a:glow rad="228600">
                <a:schemeClr val="accent4">
                  <a:satMod val="175000"/>
                  <a:alpha val="40000"/>
                </a:schemeClr>
              </a:glow>
            </a:effectLst>
          </a:endParaRPr>
        </a:p>
      </dgm:t>
    </dgm:pt>
    <dgm:pt modelId="{A2C97A18-971E-4D5E-A84E-20EF73317D97}" type="parTrans" cxnId="{59BAA300-7BA0-4761-8AE1-E88DEA3D02B6}">
      <dgm:prSet/>
      <dgm:spPr/>
      <dgm:t>
        <a:bodyPr/>
        <a:lstStyle/>
        <a:p>
          <a:endParaRPr lang="en-US"/>
        </a:p>
      </dgm:t>
    </dgm:pt>
    <dgm:pt modelId="{AC5598FA-2C1F-4C33-9130-3535B5BB7192}" type="sibTrans" cxnId="{59BAA300-7BA0-4761-8AE1-E88DEA3D02B6}">
      <dgm:prSet/>
      <dgm:spPr/>
      <dgm:t>
        <a:bodyPr/>
        <a:lstStyle/>
        <a:p>
          <a:endParaRPr lang="en-US"/>
        </a:p>
      </dgm:t>
    </dgm:pt>
    <dgm:pt modelId="{87059E4D-F578-4B18-9B20-D4B359BD9638}" type="pres">
      <dgm:prSet presAssocID="{BAA9F74C-655C-4BED-91AC-A290BBC8C059}" presName="diagram" presStyleCnt="0">
        <dgm:presLayoutVars>
          <dgm:chPref val="1"/>
          <dgm:dir/>
          <dgm:animOne val="branch"/>
          <dgm:animLvl val="lvl"/>
          <dgm:resizeHandles val="exact"/>
        </dgm:presLayoutVars>
      </dgm:prSet>
      <dgm:spPr/>
      <dgm:t>
        <a:bodyPr/>
        <a:lstStyle/>
        <a:p>
          <a:endParaRPr lang="en-US"/>
        </a:p>
      </dgm:t>
    </dgm:pt>
    <dgm:pt modelId="{16579917-F501-476C-9F83-13119E62AD7A}" type="pres">
      <dgm:prSet presAssocID="{C31F3A4D-3B02-4BCB-AE53-FBEE2CEAFB49}" presName="root1" presStyleCnt="0"/>
      <dgm:spPr/>
      <dgm:t>
        <a:bodyPr/>
        <a:lstStyle/>
        <a:p>
          <a:endParaRPr lang="en-US"/>
        </a:p>
      </dgm:t>
    </dgm:pt>
    <dgm:pt modelId="{6EBC98B7-FC0D-41FB-BAA6-E15DD3AA76AE}" type="pres">
      <dgm:prSet presAssocID="{C31F3A4D-3B02-4BCB-AE53-FBEE2CEAFB49}" presName="LevelOneTextNode" presStyleLbl="node0" presStyleIdx="0" presStyleCnt="1">
        <dgm:presLayoutVars>
          <dgm:chPref val="3"/>
        </dgm:presLayoutVars>
      </dgm:prSet>
      <dgm:spPr/>
      <dgm:t>
        <a:bodyPr/>
        <a:lstStyle/>
        <a:p>
          <a:endParaRPr lang="en-US"/>
        </a:p>
      </dgm:t>
    </dgm:pt>
    <dgm:pt modelId="{EB11E494-FC87-440F-AC7E-94A65E2C8BE0}" type="pres">
      <dgm:prSet presAssocID="{C31F3A4D-3B02-4BCB-AE53-FBEE2CEAFB49}" presName="level2hierChild" presStyleCnt="0"/>
      <dgm:spPr/>
      <dgm:t>
        <a:bodyPr/>
        <a:lstStyle/>
        <a:p>
          <a:endParaRPr lang="en-US"/>
        </a:p>
      </dgm:t>
    </dgm:pt>
    <dgm:pt modelId="{1B4E4490-7666-4BAF-A00A-0A6C0A5FB24A}" type="pres">
      <dgm:prSet presAssocID="{09C51B62-64AC-4C7E-A5D7-B0920570ED31}" presName="conn2-1" presStyleLbl="parChTrans1D2" presStyleIdx="0" presStyleCnt="4"/>
      <dgm:spPr/>
      <dgm:t>
        <a:bodyPr/>
        <a:lstStyle/>
        <a:p>
          <a:endParaRPr lang="en-US"/>
        </a:p>
      </dgm:t>
    </dgm:pt>
    <dgm:pt modelId="{639E669D-07CC-420A-93CB-DB16219D8C26}" type="pres">
      <dgm:prSet presAssocID="{09C51B62-64AC-4C7E-A5D7-B0920570ED31}" presName="connTx" presStyleLbl="parChTrans1D2" presStyleIdx="0" presStyleCnt="4"/>
      <dgm:spPr/>
      <dgm:t>
        <a:bodyPr/>
        <a:lstStyle/>
        <a:p>
          <a:endParaRPr lang="en-US"/>
        </a:p>
      </dgm:t>
    </dgm:pt>
    <dgm:pt modelId="{DB5B68E1-CD9B-4BEF-AB36-3332794477EE}" type="pres">
      <dgm:prSet presAssocID="{0FC2FA4E-FFAF-4428-801F-BF57AE215AC4}" presName="root2" presStyleCnt="0"/>
      <dgm:spPr/>
      <dgm:t>
        <a:bodyPr/>
        <a:lstStyle/>
        <a:p>
          <a:endParaRPr lang="en-US"/>
        </a:p>
      </dgm:t>
    </dgm:pt>
    <dgm:pt modelId="{50922898-21F7-4892-B313-E300DB7D80E8}" type="pres">
      <dgm:prSet presAssocID="{0FC2FA4E-FFAF-4428-801F-BF57AE215AC4}" presName="LevelTwoTextNode" presStyleLbl="node2" presStyleIdx="0" presStyleCnt="4">
        <dgm:presLayoutVars>
          <dgm:chPref val="3"/>
        </dgm:presLayoutVars>
      </dgm:prSet>
      <dgm:spPr/>
      <dgm:t>
        <a:bodyPr/>
        <a:lstStyle/>
        <a:p>
          <a:endParaRPr lang="en-US"/>
        </a:p>
      </dgm:t>
    </dgm:pt>
    <dgm:pt modelId="{972BBFD0-9D2F-433A-BB50-67F7F17E28DC}" type="pres">
      <dgm:prSet presAssocID="{0FC2FA4E-FFAF-4428-801F-BF57AE215AC4}" presName="level3hierChild" presStyleCnt="0"/>
      <dgm:spPr/>
      <dgm:t>
        <a:bodyPr/>
        <a:lstStyle/>
        <a:p>
          <a:endParaRPr lang="en-US"/>
        </a:p>
      </dgm:t>
    </dgm:pt>
    <dgm:pt modelId="{BDF3E59B-549E-426A-98C6-F9A2C7C061FC}" type="pres">
      <dgm:prSet presAssocID="{20210B7C-C0F7-41D5-A9EF-7971CD0CA6C7}" presName="conn2-1" presStyleLbl="parChTrans1D2" presStyleIdx="1" presStyleCnt="4"/>
      <dgm:spPr/>
      <dgm:t>
        <a:bodyPr/>
        <a:lstStyle/>
        <a:p>
          <a:endParaRPr lang="en-US"/>
        </a:p>
      </dgm:t>
    </dgm:pt>
    <dgm:pt modelId="{808597AB-040C-4E91-A8B9-1C2D8BB7A4E2}" type="pres">
      <dgm:prSet presAssocID="{20210B7C-C0F7-41D5-A9EF-7971CD0CA6C7}" presName="connTx" presStyleLbl="parChTrans1D2" presStyleIdx="1" presStyleCnt="4"/>
      <dgm:spPr/>
      <dgm:t>
        <a:bodyPr/>
        <a:lstStyle/>
        <a:p>
          <a:endParaRPr lang="en-US"/>
        </a:p>
      </dgm:t>
    </dgm:pt>
    <dgm:pt modelId="{BF97E8B9-C8AE-440B-95CD-AC8518892C79}" type="pres">
      <dgm:prSet presAssocID="{AB85B854-FED4-4487-9001-8A494ABFC44C}" presName="root2" presStyleCnt="0"/>
      <dgm:spPr/>
      <dgm:t>
        <a:bodyPr/>
        <a:lstStyle/>
        <a:p>
          <a:endParaRPr lang="en-US"/>
        </a:p>
      </dgm:t>
    </dgm:pt>
    <dgm:pt modelId="{CA801D79-F7CD-4EAC-B2F4-2595E76E4F90}" type="pres">
      <dgm:prSet presAssocID="{AB85B854-FED4-4487-9001-8A494ABFC44C}" presName="LevelTwoTextNode" presStyleLbl="node2" presStyleIdx="1" presStyleCnt="4">
        <dgm:presLayoutVars>
          <dgm:chPref val="3"/>
        </dgm:presLayoutVars>
      </dgm:prSet>
      <dgm:spPr/>
      <dgm:t>
        <a:bodyPr/>
        <a:lstStyle/>
        <a:p>
          <a:endParaRPr lang="en-US"/>
        </a:p>
      </dgm:t>
    </dgm:pt>
    <dgm:pt modelId="{7CD99387-49D5-43D3-AB1B-E2E3096DF45E}" type="pres">
      <dgm:prSet presAssocID="{AB85B854-FED4-4487-9001-8A494ABFC44C}" presName="level3hierChild" presStyleCnt="0"/>
      <dgm:spPr/>
      <dgm:t>
        <a:bodyPr/>
        <a:lstStyle/>
        <a:p>
          <a:endParaRPr lang="en-US"/>
        </a:p>
      </dgm:t>
    </dgm:pt>
    <dgm:pt modelId="{7BBF1563-B2DD-4D6A-91DD-3D5CB41431F3}" type="pres">
      <dgm:prSet presAssocID="{09CE098F-47EE-4575-8543-9D43C0A0BF4C}" presName="conn2-1" presStyleLbl="parChTrans1D2" presStyleIdx="2" presStyleCnt="4"/>
      <dgm:spPr/>
      <dgm:t>
        <a:bodyPr/>
        <a:lstStyle/>
        <a:p>
          <a:endParaRPr lang="en-US"/>
        </a:p>
      </dgm:t>
    </dgm:pt>
    <dgm:pt modelId="{5BBA9DBE-F8BC-41E1-99AD-C136A0568B19}" type="pres">
      <dgm:prSet presAssocID="{09CE098F-47EE-4575-8543-9D43C0A0BF4C}" presName="connTx" presStyleLbl="parChTrans1D2" presStyleIdx="2" presStyleCnt="4"/>
      <dgm:spPr/>
      <dgm:t>
        <a:bodyPr/>
        <a:lstStyle/>
        <a:p>
          <a:endParaRPr lang="en-US"/>
        </a:p>
      </dgm:t>
    </dgm:pt>
    <dgm:pt modelId="{20E38862-8800-4FD5-8FCE-2422EA15819A}" type="pres">
      <dgm:prSet presAssocID="{A8FD28AD-3CC9-40C3-9E46-E813F597597F}" presName="root2" presStyleCnt="0"/>
      <dgm:spPr/>
      <dgm:t>
        <a:bodyPr/>
        <a:lstStyle/>
        <a:p>
          <a:endParaRPr lang="en-US"/>
        </a:p>
      </dgm:t>
    </dgm:pt>
    <dgm:pt modelId="{B9650625-7F2F-41E3-9720-15E9EEF3B11C}" type="pres">
      <dgm:prSet presAssocID="{A8FD28AD-3CC9-40C3-9E46-E813F597597F}" presName="LevelTwoTextNode" presStyleLbl="node2" presStyleIdx="2" presStyleCnt="4">
        <dgm:presLayoutVars>
          <dgm:chPref val="3"/>
        </dgm:presLayoutVars>
      </dgm:prSet>
      <dgm:spPr/>
      <dgm:t>
        <a:bodyPr/>
        <a:lstStyle/>
        <a:p>
          <a:endParaRPr lang="en-US"/>
        </a:p>
      </dgm:t>
    </dgm:pt>
    <dgm:pt modelId="{74380160-4FBD-4D85-904A-02B911C5745C}" type="pres">
      <dgm:prSet presAssocID="{A8FD28AD-3CC9-40C3-9E46-E813F597597F}" presName="level3hierChild" presStyleCnt="0"/>
      <dgm:spPr/>
      <dgm:t>
        <a:bodyPr/>
        <a:lstStyle/>
        <a:p>
          <a:endParaRPr lang="en-US"/>
        </a:p>
      </dgm:t>
    </dgm:pt>
    <dgm:pt modelId="{8A930046-4B32-4C27-B22B-FB264AA050FE}" type="pres">
      <dgm:prSet presAssocID="{A2C97A18-971E-4D5E-A84E-20EF73317D97}" presName="conn2-1" presStyleLbl="parChTrans1D2" presStyleIdx="3" presStyleCnt="4"/>
      <dgm:spPr/>
      <dgm:t>
        <a:bodyPr/>
        <a:lstStyle/>
        <a:p>
          <a:endParaRPr lang="en-US"/>
        </a:p>
      </dgm:t>
    </dgm:pt>
    <dgm:pt modelId="{6A4C96A3-B323-4613-8936-CC6ED8E839D9}" type="pres">
      <dgm:prSet presAssocID="{A2C97A18-971E-4D5E-A84E-20EF73317D97}" presName="connTx" presStyleLbl="parChTrans1D2" presStyleIdx="3" presStyleCnt="4"/>
      <dgm:spPr/>
      <dgm:t>
        <a:bodyPr/>
        <a:lstStyle/>
        <a:p>
          <a:endParaRPr lang="en-US"/>
        </a:p>
      </dgm:t>
    </dgm:pt>
    <dgm:pt modelId="{7034BB42-5E7A-40F8-A21C-F322D9F253CC}" type="pres">
      <dgm:prSet presAssocID="{5B35697C-7F42-4936-8C59-06499E921354}" presName="root2" presStyleCnt="0"/>
      <dgm:spPr/>
      <dgm:t>
        <a:bodyPr/>
        <a:lstStyle/>
        <a:p>
          <a:endParaRPr lang="en-US"/>
        </a:p>
      </dgm:t>
    </dgm:pt>
    <dgm:pt modelId="{C4C06434-3B67-4568-94E7-B3D67EA85BD7}" type="pres">
      <dgm:prSet presAssocID="{5B35697C-7F42-4936-8C59-06499E921354}" presName="LevelTwoTextNode" presStyleLbl="node2" presStyleIdx="3" presStyleCnt="4">
        <dgm:presLayoutVars>
          <dgm:chPref val="3"/>
        </dgm:presLayoutVars>
      </dgm:prSet>
      <dgm:spPr/>
      <dgm:t>
        <a:bodyPr/>
        <a:lstStyle/>
        <a:p>
          <a:endParaRPr lang="en-US"/>
        </a:p>
      </dgm:t>
    </dgm:pt>
    <dgm:pt modelId="{48EA29B7-BEA2-417D-ACA0-1B45CF5B5E12}" type="pres">
      <dgm:prSet presAssocID="{5B35697C-7F42-4936-8C59-06499E921354}" presName="level3hierChild" presStyleCnt="0"/>
      <dgm:spPr/>
      <dgm:t>
        <a:bodyPr/>
        <a:lstStyle/>
        <a:p>
          <a:endParaRPr lang="en-US"/>
        </a:p>
      </dgm:t>
    </dgm:pt>
  </dgm:ptLst>
  <dgm:cxnLst>
    <dgm:cxn modelId="{D8673EBC-B8DA-4529-BEAD-BA0D89044FA5}" type="presOf" srcId="{5B35697C-7F42-4936-8C59-06499E921354}" destId="{C4C06434-3B67-4568-94E7-B3D67EA85BD7}" srcOrd="0" destOrd="0" presId="urn:microsoft.com/office/officeart/2005/8/layout/hierarchy2"/>
    <dgm:cxn modelId="{477357B3-C39A-4877-9D76-209092A2D480}" type="presOf" srcId="{A2C97A18-971E-4D5E-A84E-20EF73317D97}" destId="{6A4C96A3-B323-4613-8936-CC6ED8E839D9}" srcOrd="1" destOrd="0" presId="urn:microsoft.com/office/officeart/2005/8/layout/hierarchy2"/>
    <dgm:cxn modelId="{6B35D3BD-8265-441B-9E27-77BE89D40A19}" type="presOf" srcId="{20210B7C-C0F7-41D5-A9EF-7971CD0CA6C7}" destId="{808597AB-040C-4E91-A8B9-1C2D8BB7A4E2}" srcOrd="1" destOrd="0" presId="urn:microsoft.com/office/officeart/2005/8/layout/hierarchy2"/>
    <dgm:cxn modelId="{ABE9B9FB-1A01-41DD-B70F-9D0BD8F5914A}" srcId="{C31F3A4D-3B02-4BCB-AE53-FBEE2CEAFB49}" destId="{0FC2FA4E-FFAF-4428-801F-BF57AE215AC4}" srcOrd="0" destOrd="0" parTransId="{09C51B62-64AC-4C7E-A5D7-B0920570ED31}" sibTransId="{5BB2ADEE-78D4-485E-98BD-6B4F143851D7}"/>
    <dgm:cxn modelId="{341513A0-9011-46EB-9D44-93BBA1BF3C53}" type="presOf" srcId="{09CE098F-47EE-4575-8543-9D43C0A0BF4C}" destId="{7BBF1563-B2DD-4D6A-91DD-3D5CB41431F3}" srcOrd="0" destOrd="0" presId="urn:microsoft.com/office/officeart/2005/8/layout/hierarchy2"/>
    <dgm:cxn modelId="{BE7F0144-A4D5-48BC-9740-53CAC8088A4C}" type="presOf" srcId="{09C51B62-64AC-4C7E-A5D7-B0920570ED31}" destId="{1B4E4490-7666-4BAF-A00A-0A6C0A5FB24A}" srcOrd="0" destOrd="0" presId="urn:microsoft.com/office/officeart/2005/8/layout/hierarchy2"/>
    <dgm:cxn modelId="{9582D808-D611-4A9D-B995-82B46E6D5F63}" type="presOf" srcId="{09CE098F-47EE-4575-8543-9D43C0A0BF4C}" destId="{5BBA9DBE-F8BC-41E1-99AD-C136A0568B19}" srcOrd="1" destOrd="0" presId="urn:microsoft.com/office/officeart/2005/8/layout/hierarchy2"/>
    <dgm:cxn modelId="{B0797183-4837-4773-B517-FC7400721A5A}" type="presOf" srcId="{09C51B62-64AC-4C7E-A5D7-B0920570ED31}" destId="{639E669D-07CC-420A-93CB-DB16219D8C26}" srcOrd="1" destOrd="0" presId="urn:microsoft.com/office/officeart/2005/8/layout/hierarchy2"/>
    <dgm:cxn modelId="{12A4A602-9520-4C8C-A837-1C7EBD4F7C09}" type="presOf" srcId="{A8FD28AD-3CC9-40C3-9E46-E813F597597F}" destId="{B9650625-7F2F-41E3-9720-15E9EEF3B11C}" srcOrd="0" destOrd="0" presId="urn:microsoft.com/office/officeart/2005/8/layout/hierarchy2"/>
    <dgm:cxn modelId="{D10DE486-12F4-4FC0-B3C5-C029AC510015}" srcId="{C31F3A4D-3B02-4BCB-AE53-FBEE2CEAFB49}" destId="{AB85B854-FED4-4487-9001-8A494ABFC44C}" srcOrd="1" destOrd="0" parTransId="{20210B7C-C0F7-41D5-A9EF-7971CD0CA6C7}" sibTransId="{5E1037C4-727A-4E8B-A42F-C8C3298BE477}"/>
    <dgm:cxn modelId="{6DD18802-D752-4D77-8F49-9AE91D72B0D2}" type="presOf" srcId="{A2C97A18-971E-4D5E-A84E-20EF73317D97}" destId="{8A930046-4B32-4C27-B22B-FB264AA050FE}" srcOrd="0" destOrd="0" presId="urn:microsoft.com/office/officeart/2005/8/layout/hierarchy2"/>
    <dgm:cxn modelId="{59BAA300-7BA0-4761-8AE1-E88DEA3D02B6}" srcId="{C31F3A4D-3B02-4BCB-AE53-FBEE2CEAFB49}" destId="{5B35697C-7F42-4936-8C59-06499E921354}" srcOrd="3" destOrd="0" parTransId="{A2C97A18-971E-4D5E-A84E-20EF73317D97}" sibTransId="{AC5598FA-2C1F-4C33-9130-3535B5BB7192}"/>
    <dgm:cxn modelId="{25A9A787-A190-4514-9B7F-B2ED9D23E5F7}" type="presOf" srcId="{BAA9F74C-655C-4BED-91AC-A290BBC8C059}" destId="{87059E4D-F578-4B18-9B20-D4B359BD9638}" srcOrd="0" destOrd="0" presId="urn:microsoft.com/office/officeart/2005/8/layout/hierarchy2"/>
    <dgm:cxn modelId="{48A363C4-6667-483E-8C3B-C057091D51CF}" type="presOf" srcId="{AB85B854-FED4-4487-9001-8A494ABFC44C}" destId="{CA801D79-F7CD-4EAC-B2F4-2595E76E4F90}" srcOrd="0" destOrd="0" presId="urn:microsoft.com/office/officeart/2005/8/layout/hierarchy2"/>
    <dgm:cxn modelId="{814A4677-D859-43E6-A8A4-F32B611C085B}" type="presOf" srcId="{C31F3A4D-3B02-4BCB-AE53-FBEE2CEAFB49}" destId="{6EBC98B7-FC0D-41FB-BAA6-E15DD3AA76AE}" srcOrd="0" destOrd="0" presId="urn:microsoft.com/office/officeart/2005/8/layout/hierarchy2"/>
    <dgm:cxn modelId="{BE2F6636-3488-45F8-8FE6-00E7030DEE7E}" srcId="{C31F3A4D-3B02-4BCB-AE53-FBEE2CEAFB49}" destId="{A8FD28AD-3CC9-40C3-9E46-E813F597597F}" srcOrd="2" destOrd="0" parTransId="{09CE098F-47EE-4575-8543-9D43C0A0BF4C}" sibTransId="{F2D1E5F4-DB33-4E14-A0FB-65ED50EFF858}"/>
    <dgm:cxn modelId="{EDA0A262-789F-4E36-99C0-B572130AD46B}" type="presOf" srcId="{0FC2FA4E-FFAF-4428-801F-BF57AE215AC4}" destId="{50922898-21F7-4892-B313-E300DB7D80E8}" srcOrd="0" destOrd="0" presId="urn:microsoft.com/office/officeart/2005/8/layout/hierarchy2"/>
    <dgm:cxn modelId="{0148D89C-DC0A-4F81-AA09-26D14AC78076}" type="presOf" srcId="{20210B7C-C0F7-41D5-A9EF-7971CD0CA6C7}" destId="{BDF3E59B-549E-426A-98C6-F9A2C7C061FC}" srcOrd="0" destOrd="0" presId="urn:microsoft.com/office/officeart/2005/8/layout/hierarchy2"/>
    <dgm:cxn modelId="{B4E636F5-A649-4E87-A7F4-346150A716EE}" srcId="{BAA9F74C-655C-4BED-91AC-A290BBC8C059}" destId="{C31F3A4D-3B02-4BCB-AE53-FBEE2CEAFB49}" srcOrd="0" destOrd="0" parTransId="{2DB1E012-2965-4D34-8ED3-59CE75DA0253}" sibTransId="{B4FB9FF4-AC67-47A4-86F1-C57B63898972}"/>
    <dgm:cxn modelId="{E83F5727-1AFD-41DD-9D6A-EE405CA49F77}" type="presParOf" srcId="{87059E4D-F578-4B18-9B20-D4B359BD9638}" destId="{16579917-F501-476C-9F83-13119E62AD7A}" srcOrd="0" destOrd="0" presId="urn:microsoft.com/office/officeart/2005/8/layout/hierarchy2"/>
    <dgm:cxn modelId="{9252D1A3-34D8-44C3-B4C5-FE62A5544584}" type="presParOf" srcId="{16579917-F501-476C-9F83-13119E62AD7A}" destId="{6EBC98B7-FC0D-41FB-BAA6-E15DD3AA76AE}" srcOrd="0" destOrd="0" presId="urn:microsoft.com/office/officeart/2005/8/layout/hierarchy2"/>
    <dgm:cxn modelId="{6F614A55-0E14-424F-AE98-1F4DBAC7A8E9}" type="presParOf" srcId="{16579917-F501-476C-9F83-13119E62AD7A}" destId="{EB11E494-FC87-440F-AC7E-94A65E2C8BE0}" srcOrd="1" destOrd="0" presId="urn:microsoft.com/office/officeart/2005/8/layout/hierarchy2"/>
    <dgm:cxn modelId="{923F491E-52A8-4190-BD62-8A4368044B0D}" type="presParOf" srcId="{EB11E494-FC87-440F-AC7E-94A65E2C8BE0}" destId="{1B4E4490-7666-4BAF-A00A-0A6C0A5FB24A}" srcOrd="0" destOrd="0" presId="urn:microsoft.com/office/officeart/2005/8/layout/hierarchy2"/>
    <dgm:cxn modelId="{2453E3B5-FEA4-4BB2-B856-F27D38928B7A}" type="presParOf" srcId="{1B4E4490-7666-4BAF-A00A-0A6C0A5FB24A}" destId="{639E669D-07CC-420A-93CB-DB16219D8C26}" srcOrd="0" destOrd="0" presId="urn:microsoft.com/office/officeart/2005/8/layout/hierarchy2"/>
    <dgm:cxn modelId="{224BEDB8-EF76-453C-88E1-E1A98975F6AB}" type="presParOf" srcId="{EB11E494-FC87-440F-AC7E-94A65E2C8BE0}" destId="{DB5B68E1-CD9B-4BEF-AB36-3332794477EE}" srcOrd="1" destOrd="0" presId="urn:microsoft.com/office/officeart/2005/8/layout/hierarchy2"/>
    <dgm:cxn modelId="{29BB51B6-2C17-4DBD-8963-68280A08DAF9}" type="presParOf" srcId="{DB5B68E1-CD9B-4BEF-AB36-3332794477EE}" destId="{50922898-21F7-4892-B313-E300DB7D80E8}" srcOrd="0" destOrd="0" presId="urn:microsoft.com/office/officeart/2005/8/layout/hierarchy2"/>
    <dgm:cxn modelId="{FDC454CE-F1DD-4934-A25B-FBDF767F7914}" type="presParOf" srcId="{DB5B68E1-CD9B-4BEF-AB36-3332794477EE}" destId="{972BBFD0-9D2F-433A-BB50-67F7F17E28DC}" srcOrd="1" destOrd="0" presId="urn:microsoft.com/office/officeart/2005/8/layout/hierarchy2"/>
    <dgm:cxn modelId="{42B1DC87-5490-4CDE-A612-43E897943674}" type="presParOf" srcId="{EB11E494-FC87-440F-AC7E-94A65E2C8BE0}" destId="{BDF3E59B-549E-426A-98C6-F9A2C7C061FC}" srcOrd="2" destOrd="0" presId="urn:microsoft.com/office/officeart/2005/8/layout/hierarchy2"/>
    <dgm:cxn modelId="{CA5B1018-DE25-4B91-9CC4-61EBABCFB5E4}" type="presParOf" srcId="{BDF3E59B-549E-426A-98C6-F9A2C7C061FC}" destId="{808597AB-040C-4E91-A8B9-1C2D8BB7A4E2}" srcOrd="0" destOrd="0" presId="urn:microsoft.com/office/officeart/2005/8/layout/hierarchy2"/>
    <dgm:cxn modelId="{3676AC8B-FD5D-4370-A8EC-AF26CBBA27B3}" type="presParOf" srcId="{EB11E494-FC87-440F-AC7E-94A65E2C8BE0}" destId="{BF97E8B9-C8AE-440B-95CD-AC8518892C79}" srcOrd="3" destOrd="0" presId="urn:microsoft.com/office/officeart/2005/8/layout/hierarchy2"/>
    <dgm:cxn modelId="{68AB015F-3E06-41AA-8270-8EB2B6D6FD34}" type="presParOf" srcId="{BF97E8B9-C8AE-440B-95CD-AC8518892C79}" destId="{CA801D79-F7CD-4EAC-B2F4-2595E76E4F90}" srcOrd="0" destOrd="0" presId="urn:microsoft.com/office/officeart/2005/8/layout/hierarchy2"/>
    <dgm:cxn modelId="{53035005-1E3E-404A-8A3D-4F01E41A2299}" type="presParOf" srcId="{BF97E8B9-C8AE-440B-95CD-AC8518892C79}" destId="{7CD99387-49D5-43D3-AB1B-E2E3096DF45E}" srcOrd="1" destOrd="0" presId="urn:microsoft.com/office/officeart/2005/8/layout/hierarchy2"/>
    <dgm:cxn modelId="{514D8C36-A9C7-4514-BF3D-EAFEEAB54549}" type="presParOf" srcId="{EB11E494-FC87-440F-AC7E-94A65E2C8BE0}" destId="{7BBF1563-B2DD-4D6A-91DD-3D5CB41431F3}" srcOrd="4" destOrd="0" presId="urn:microsoft.com/office/officeart/2005/8/layout/hierarchy2"/>
    <dgm:cxn modelId="{D292A4B6-2545-44F8-9D9E-0ED64C72B641}" type="presParOf" srcId="{7BBF1563-B2DD-4D6A-91DD-3D5CB41431F3}" destId="{5BBA9DBE-F8BC-41E1-99AD-C136A0568B19}" srcOrd="0" destOrd="0" presId="urn:microsoft.com/office/officeart/2005/8/layout/hierarchy2"/>
    <dgm:cxn modelId="{909EEBA8-EF8F-4E15-9880-1DF1FDD47360}" type="presParOf" srcId="{EB11E494-FC87-440F-AC7E-94A65E2C8BE0}" destId="{20E38862-8800-4FD5-8FCE-2422EA15819A}" srcOrd="5" destOrd="0" presId="urn:microsoft.com/office/officeart/2005/8/layout/hierarchy2"/>
    <dgm:cxn modelId="{15E0A325-81B9-4B83-9788-165EA1EFA9B4}" type="presParOf" srcId="{20E38862-8800-4FD5-8FCE-2422EA15819A}" destId="{B9650625-7F2F-41E3-9720-15E9EEF3B11C}" srcOrd="0" destOrd="0" presId="urn:microsoft.com/office/officeart/2005/8/layout/hierarchy2"/>
    <dgm:cxn modelId="{16340645-C447-4899-AD09-1CE4D2528CBB}" type="presParOf" srcId="{20E38862-8800-4FD5-8FCE-2422EA15819A}" destId="{74380160-4FBD-4D85-904A-02B911C5745C}" srcOrd="1" destOrd="0" presId="urn:microsoft.com/office/officeart/2005/8/layout/hierarchy2"/>
    <dgm:cxn modelId="{76FE6DD4-1492-4425-B166-42FF3E5C7787}" type="presParOf" srcId="{EB11E494-FC87-440F-AC7E-94A65E2C8BE0}" destId="{8A930046-4B32-4C27-B22B-FB264AA050FE}" srcOrd="6" destOrd="0" presId="urn:microsoft.com/office/officeart/2005/8/layout/hierarchy2"/>
    <dgm:cxn modelId="{7FFB5B2A-3EF4-437A-9337-B9CB317E375D}" type="presParOf" srcId="{8A930046-4B32-4C27-B22B-FB264AA050FE}" destId="{6A4C96A3-B323-4613-8936-CC6ED8E839D9}" srcOrd="0" destOrd="0" presId="urn:microsoft.com/office/officeart/2005/8/layout/hierarchy2"/>
    <dgm:cxn modelId="{F79FA56E-8D78-4BD1-8976-0CEEF39AC56C}" type="presParOf" srcId="{EB11E494-FC87-440F-AC7E-94A65E2C8BE0}" destId="{7034BB42-5E7A-40F8-A21C-F322D9F253CC}" srcOrd="7" destOrd="0" presId="urn:microsoft.com/office/officeart/2005/8/layout/hierarchy2"/>
    <dgm:cxn modelId="{857D4B12-8EAB-418F-8AF3-25496BCE13A2}" type="presParOf" srcId="{7034BB42-5E7A-40F8-A21C-F322D9F253CC}" destId="{C4C06434-3B67-4568-94E7-B3D67EA85BD7}" srcOrd="0" destOrd="0" presId="urn:microsoft.com/office/officeart/2005/8/layout/hierarchy2"/>
    <dgm:cxn modelId="{63DBF864-F407-4B19-A036-CB3B65156AE5}" type="presParOf" srcId="{7034BB42-5E7A-40F8-A21C-F322D9F253CC}" destId="{48EA29B7-BEA2-417D-ACA0-1B45CF5B5E12}" srcOrd="1" destOrd="0" presId="urn:microsoft.com/office/officeart/2005/8/layout/hierarchy2"/>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30D9AD-9652-4A0D-88FF-1F57A0A5AF09}" type="doc">
      <dgm:prSet loTypeId="urn:microsoft.com/office/officeart/2005/8/layout/hList9" loCatId="list" qsTypeId="urn:microsoft.com/office/officeart/2005/8/quickstyle/simple3" qsCatId="simple" csTypeId="urn:microsoft.com/office/officeart/2005/8/colors/accent1_2" csCatId="accent1" phldr="1"/>
      <dgm:spPr/>
      <dgm:t>
        <a:bodyPr/>
        <a:lstStyle/>
        <a:p>
          <a:endParaRPr lang="en-US"/>
        </a:p>
      </dgm:t>
    </dgm:pt>
    <dgm:pt modelId="{25F9747A-E2A4-439A-9781-BED72207B5F3}">
      <dgm:prSet phldrT="[Текст]"/>
      <dgm:spPr/>
      <dgm:t>
        <a:bodyPr/>
        <a:lstStyle/>
        <a:p>
          <a:r>
            <a:rPr lang="ru-RU" b="1" baseline="0" smtClean="0"/>
            <a:t>ЭЛЕКТРИЧЕСКИЕ</a:t>
          </a:r>
        </a:p>
        <a:p>
          <a:r>
            <a:rPr lang="ru-RU" b="1" baseline="0" smtClean="0"/>
            <a:t>ФАКТОРЫ</a:t>
          </a:r>
          <a:endParaRPr lang="en-US" b="1" dirty="0"/>
        </a:p>
      </dgm:t>
    </dgm:pt>
    <dgm:pt modelId="{893B314F-4F0F-43D7-9E84-90CFF5CA34FC}" type="parTrans" cxnId="{AE8D531F-D61F-4F88-B684-829A6B07D2A0}">
      <dgm:prSet/>
      <dgm:spPr/>
      <dgm:t>
        <a:bodyPr/>
        <a:lstStyle/>
        <a:p>
          <a:endParaRPr lang="en-US"/>
        </a:p>
      </dgm:t>
    </dgm:pt>
    <dgm:pt modelId="{163D2FD0-DA21-408E-B70A-21D49DAAE2F5}" type="sibTrans" cxnId="{AE8D531F-D61F-4F88-B684-829A6B07D2A0}">
      <dgm:prSet/>
      <dgm:spPr/>
      <dgm:t>
        <a:bodyPr/>
        <a:lstStyle/>
        <a:p>
          <a:endParaRPr lang="en-US"/>
        </a:p>
      </dgm:t>
    </dgm:pt>
    <dgm:pt modelId="{0C7BB66A-3506-42AF-951C-97A41E3F4905}">
      <dgm:prSet phldrT="[Текст]" custT="1"/>
      <dgm:spPr>
        <a:ln>
          <a:solidFill>
            <a:schemeClr val="tx1"/>
          </a:solidFill>
          <a:prstDash val="sysDash"/>
        </a:ln>
      </dgm:spPr>
      <dgm:t>
        <a:bodyPr/>
        <a:lstStyle/>
        <a:p>
          <a:r>
            <a:rPr lang="ru-RU" sz="1600" b="1" dirty="0" smtClean="0"/>
            <a:t>НАПРЯЖЕНИЕ</a:t>
          </a:r>
          <a:endParaRPr lang="en-US" sz="1600" b="1" dirty="0"/>
        </a:p>
      </dgm:t>
    </dgm:pt>
    <dgm:pt modelId="{DFC0CA99-BF5F-4536-A572-C01E9F8B01E8}" type="parTrans" cxnId="{194747D0-7CF8-4A5C-BD10-859B58C62C7B}">
      <dgm:prSet/>
      <dgm:spPr/>
      <dgm:t>
        <a:bodyPr/>
        <a:lstStyle/>
        <a:p>
          <a:endParaRPr lang="en-US"/>
        </a:p>
      </dgm:t>
    </dgm:pt>
    <dgm:pt modelId="{713E4E84-60DC-4F50-AD97-02CAF2A94AE5}" type="sibTrans" cxnId="{194747D0-7CF8-4A5C-BD10-859B58C62C7B}">
      <dgm:prSet/>
      <dgm:spPr/>
      <dgm:t>
        <a:bodyPr/>
        <a:lstStyle/>
        <a:p>
          <a:endParaRPr lang="en-US"/>
        </a:p>
      </dgm:t>
    </dgm:pt>
    <dgm:pt modelId="{3D1904BD-3FAC-41BE-BFB0-4A86EF3FDE31}">
      <dgm:prSet phldrT="[Текст]"/>
      <dgm:spPr/>
      <dgm:t>
        <a:bodyPr/>
        <a:lstStyle/>
        <a:p>
          <a:r>
            <a:rPr lang="ru-RU" b="1" baseline="0" smtClean="0"/>
            <a:t>НЕЭЛЕКТРИЧЕСКИЕ</a:t>
          </a:r>
        </a:p>
        <a:p>
          <a:r>
            <a:rPr lang="ru-RU" b="1" baseline="0" smtClean="0"/>
            <a:t>ФАКТОРЫ</a:t>
          </a:r>
          <a:endParaRPr lang="en-US" b="1"/>
        </a:p>
      </dgm:t>
    </dgm:pt>
    <dgm:pt modelId="{85B4D3E5-9631-4124-A588-A535CC2083B8}" type="parTrans" cxnId="{B2C2D75C-C040-443A-9E06-62EDEBF7670E}">
      <dgm:prSet/>
      <dgm:spPr/>
      <dgm:t>
        <a:bodyPr/>
        <a:lstStyle/>
        <a:p>
          <a:endParaRPr lang="en-US"/>
        </a:p>
      </dgm:t>
    </dgm:pt>
    <dgm:pt modelId="{521E6541-1702-42C4-941B-24E79B79DD29}" type="sibTrans" cxnId="{B2C2D75C-C040-443A-9E06-62EDEBF7670E}">
      <dgm:prSet/>
      <dgm:spPr/>
      <dgm:t>
        <a:bodyPr/>
        <a:lstStyle/>
        <a:p>
          <a:endParaRPr lang="en-US"/>
        </a:p>
      </dgm:t>
    </dgm:pt>
    <dgm:pt modelId="{EA67FC49-D3C4-4398-814B-ED66C49DB702}">
      <dgm:prSet phldrT="[Текст]" custT="1"/>
      <dgm:spPr>
        <a:ln>
          <a:solidFill>
            <a:schemeClr val="tx1"/>
          </a:solidFill>
          <a:prstDash val="sysDash"/>
        </a:ln>
      </dgm:spPr>
      <dgm:t>
        <a:bodyPr/>
        <a:lstStyle/>
        <a:p>
          <a:r>
            <a:rPr lang="ru-RU" sz="1600" b="1" dirty="0" smtClean="0"/>
            <a:t>ИНДИВИДУАЛЬНЫЕ ОСОБЕННОСТИ ЧЕЛОВЕКА</a:t>
          </a:r>
          <a:endParaRPr lang="en-US" sz="1600" b="1" dirty="0"/>
        </a:p>
      </dgm:t>
    </dgm:pt>
    <dgm:pt modelId="{D356CFA3-05AA-4786-B8EF-04CC0E6D59AA}" type="parTrans" cxnId="{08EF143D-B9C8-49E2-A0D6-B178A05EC375}">
      <dgm:prSet/>
      <dgm:spPr/>
      <dgm:t>
        <a:bodyPr/>
        <a:lstStyle/>
        <a:p>
          <a:endParaRPr lang="en-US"/>
        </a:p>
      </dgm:t>
    </dgm:pt>
    <dgm:pt modelId="{D4EF012E-389B-4441-98B1-E6B03F697D94}" type="sibTrans" cxnId="{08EF143D-B9C8-49E2-A0D6-B178A05EC375}">
      <dgm:prSet/>
      <dgm:spPr/>
      <dgm:t>
        <a:bodyPr/>
        <a:lstStyle/>
        <a:p>
          <a:endParaRPr lang="en-US"/>
        </a:p>
      </dgm:t>
    </dgm:pt>
    <dgm:pt modelId="{2F40512B-BB16-4F42-A236-6C56A3F7000F}">
      <dgm:prSet phldrT="[Текст]" custT="1"/>
      <dgm:spPr>
        <a:ln>
          <a:solidFill>
            <a:schemeClr val="tx1"/>
          </a:solidFill>
          <a:prstDash val="sysDash"/>
        </a:ln>
      </dgm:spPr>
      <dgm:t>
        <a:bodyPr/>
        <a:lstStyle/>
        <a:p>
          <a:endParaRPr lang="ru-RU" sz="1600" b="1" dirty="0" smtClean="0"/>
        </a:p>
        <a:p>
          <a:r>
            <a:rPr lang="ru-RU" sz="1600" b="1" dirty="0" smtClean="0"/>
            <a:t>СИЛА, РОД И ЧАСТОТА ТОКА</a:t>
          </a:r>
          <a:endParaRPr lang="en-US" sz="1600" b="1" baseline="0" dirty="0"/>
        </a:p>
      </dgm:t>
    </dgm:pt>
    <dgm:pt modelId="{669030E7-8596-4C1A-9D57-E92DA5C3A34C}" type="parTrans" cxnId="{917F8A90-20E0-495B-84AB-0396E33B74D6}">
      <dgm:prSet/>
      <dgm:spPr/>
      <dgm:t>
        <a:bodyPr/>
        <a:lstStyle/>
        <a:p>
          <a:endParaRPr lang="en-US"/>
        </a:p>
      </dgm:t>
    </dgm:pt>
    <dgm:pt modelId="{282EAEDD-247F-4F0A-8524-6612387DEC95}" type="sibTrans" cxnId="{917F8A90-20E0-495B-84AB-0396E33B74D6}">
      <dgm:prSet/>
      <dgm:spPr/>
      <dgm:t>
        <a:bodyPr/>
        <a:lstStyle/>
        <a:p>
          <a:endParaRPr lang="en-US"/>
        </a:p>
      </dgm:t>
    </dgm:pt>
    <dgm:pt modelId="{EEFF8D61-B7DA-4530-8296-0A46D726263B}">
      <dgm:prSet phldrT="[Текст]" custT="1"/>
      <dgm:spPr>
        <a:ln>
          <a:solidFill>
            <a:schemeClr val="tx1"/>
          </a:solidFill>
          <a:prstDash val="sysDash"/>
        </a:ln>
      </dgm:spPr>
      <dgm:t>
        <a:bodyPr/>
        <a:lstStyle/>
        <a:p>
          <a:endParaRPr lang="ru-RU" sz="1600" b="1" dirty="0" smtClean="0"/>
        </a:p>
        <a:p>
          <a:r>
            <a:rPr lang="ru-RU" sz="1600" b="1" dirty="0" smtClean="0"/>
            <a:t>ЭЛЕКТРИЧЕСКОЕ СОПРОТИВЛЕНИЕ ЧЕЛОВЕКА</a:t>
          </a:r>
          <a:endParaRPr lang="en-US" sz="1600" b="1" dirty="0"/>
        </a:p>
      </dgm:t>
    </dgm:pt>
    <dgm:pt modelId="{FFE5DCC9-7C60-46E3-BBC2-A07F31A6D1A1}" type="parTrans" cxnId="{CF2735A3-336B-4C75-9706-DE8C7E948D29}">
      <dgm:prSet/>
      <dgm:spPr/>
      <dgm:t>
        <a:bodyPr/>
        <a:lstStyle/>
        <a:p>
          <a:endParaRPr lang="en-US"/>
        </a:p>
      </dgm:t>
    </dgm:pt>
    <dgm:pt modelId="{F2BA0360-ACB3-4CE3-98AD-B127606A9C0D}" type="sibTrans" cxnId="{CF2735A3-336B-4C75-9706-DE8C7E948D29}">
      <dgm:prSet/>
      <dgm:spPr/>
      <dgm:t>
        <a:bodyPr/>
        <a:lstStyle/>
        <a:p>
          <a:endParaRPr lang="en-US"/>
        </a:p>
      </dgm:t>
    </dgm:pt>
    <dgm:pt modelId="{4C0DAE08-8FCC-4C7E-A9D0-27F05B05E66C}">
      <dgm:prSet phldrT="[Текст]" custT="1"/>
      <dgm:spPr>
        <a:ln>
          <a:solidFill>
            <a:schemeClr val="tx1"/>
          </a:solidFill>
          <a:prstDash val="sysDash"/>
        </a:ln>
      </dgm:spPr>
      <dgm:t>
        <a:bodyPr/>
        <a:lstStyle/>
        <a:p>
          <a:pPr marL="0" indent="0"/>
          <a:r>
            <a:rPr lang="ru-RU" sz="1600" b="1" dirty="0" smtClean="0"/>
            <a:t>ПРОДОЛЖИТЕЛЬНОСТЬ ДЕЙСТВИЯ ТОКА</a:t>
          </a:r>
          <a:endParaRPr lang="en-US" sz="1600" b="1" baseline="0" dirty="0"/>
        </a:p>
      </dgm:t>
    </dgm:pt>
    <dgm:pt modelId="{12207C90-A46F-467B-BD14-DC8F09ED1CBE}" type="parTrans" cxnId="{558940F3-5E9B-4919-9567-E65820CB0151}">
      <dgm:prSet/>
      <dgm:spPr/>
      <dgm:t>
        <a:bodyPr/>
        <a:lstStyle/>
        <a:p>
          <a:endParaRPr lang="en-US"/>
        </a:p>
      </dgm:t>
    </dgm:pt>
    <dgm:pt modelId="{281AF51A-4646-4230-9230-80BC0A3B8D67}" type="sibTrans" cxnId="{558940F3-5E9B-4919-9567-E65820CB0151}">
      <dgm:prSet/>
      <dgm:spPr/>
      <dgm:t>
        <a:bodyPr/>
        <a:lstStyle/>
        <a:p>
          <a:endParaRPr lang="en-US"/>
        </a:p>
      </dgm:t>
    </dgm:pt>
    <dgm:pt modelId="{98AB74F9-C495-479A-8B07-81E72B525F95}">
      <dgm:prSet phldrT="[Текст]" custT="1"/>
      <dgm:spPr>
        <a:ln>
          <a:solidFill>
            <a:schemeClr val="tx1"/>
          </a:solidFill>
          <a:prstDash val="sysDash"/>
        </a:ln>
      </dgm:spPr>
      <dgm:t>
        <a:bodyPr/>
        <a:lstStyle/>
        <a:p>
          <a:r>
            <a:rPr lang="ru-RU" sz="1600" b="1" dirty="0" smtClean="0"/>
            <a:t>ПУТЬ  ТОКА ЧЕРЕЗ ЧЕЛОВЕКА</a:t>
          </a:r>
          <a:endParaRPr lang="en-US" sz="1600" b="1" baseline="0" dirty="0"/>
        </a:p>
      </dgm:t>
    </dgm:pt>
    <dgm:pt modelId="{C70B0264-B01A-407C-8225-D668C541CF86}" type="parTrans" cxnId="{6B990CAB-D434-4357-8B6B-6F53D03F1AC5}">
      <dgm:prSet/>
      <dgm:spPr/>
      <dgm:t>
        <a:bodyPr/>
        <a:lstStyle/>
        <a:p>
          <a:endParaRPr lang="en-US"/>
        </a:p>
      </dgm:t>
    </dgm:pt>
    <dgm:pt modelId="{FFFF0212-3397-4204-8DBE-300D2F8FDB39}" type="sibTrans" cxnId="{6B990CAB-D434-4357-8B6B-6F53D03F1AC5}">
      <dgm:prSet/>
      <dgm:spPr/>
      <dgm:t>
        <a:bodyPr/>
        <a:lstStyle/>
        <a:p>
          <a:endParaRPr lang="en-US"/>
        </a:p>
      </dgm:t>
    </dgm:pt>
    <dgm:pt modelId="{DFE24C66-E789-4249-AAE7-BBCF9A1FFBA2}">
      <dgm:prSet phldrT="[Текст]" custT="1"/>
      <dgm:spPr>
        <a:ln>
          <a:solidFill>
            <a:schemeClr val="tx1"/>
          </a:solidFill>
          <a:prstDash val="sysDash"/>
        </a:ln>
      </dgm:spPr>
      <dgm:t>
        <a:bodyPr/>
        <a:lstStyle/>
        <a:p>
          <a:r>
            <a:rPr lang="ru-RU" sz="1600" b="1" baseline="0" dirty="0" smtClean="0"/>
            <a:t>ПАРАМЕТРЫ  ОКРУЖАЮЩЕЙ СРЕДЫ</a:t>
          </a:r>
          <a:endParaRPr lang="en-US" sz="1600" b="1" baseline="0" dirty="0"/>
        </a:p>
      </dgm:t>
    </dgm:pt>
    <dgm:pt modelId="{49386421-F8D7-4736-A8B8-99AA6C5366DD}" type="parTrans" cxnId="{25800F1E-31F5-479E-BBF7-75626EEEB44F}">
      <dgm:prSet/>
      <dgm:spPr/>
      <dgm:t>
        <a:bodyPr/>
        <a:lstStyle/>
        <a:p>
          <a:endParaRPr lang="en-US"/>
        </a:p>
      </dgm:t>
    </dgm:pt>
    <dgm:pt modelId="{F5B39CC9-3237-4ECA-B7C6-562590BEF8FF}" type="sibTrans" cxnId="{25800F1E-31F5-479E-BBF7-75626EEEB44F}">
      <dgm:prSet/>
      <dgm:spPr/>
      <dgm:t>
        <a:bodyPr/>
        <a:lstStyle/>
        <a:p>
          <a:endParaRPr lang="en-US"/>
        </a:p>
      </dgm:t>
    </dgm:pt>
    <dgm:pt modelId="{C769FEB4-444F-49FD-A8CA-B85D0A0407AD}" type="pres">
      <dgm:prSet presAssocID="{4B30D9AD-9652-4A0D-88FF-1F57A0A5AF09}" presName="list" presStyleCnt="0">
        <dgm:presLayoutVars>
          <dgm:dir/>
          <dgm:animLvl val="lvl"/>
        </dgm:presLayoutVars>
      </dgm:prSet>
      <dgm:spPr/>
      <dgm:t>
        <a:bodyPr/>
        <a:lstStyle/>
        <a:p>
          <a:endParaRPr lang="en-US"/>
        </a:p>
      </dgm:t>
    </dgm:pt>
    <dgm:pt modelId="{F7ABB03F-FDCB-4F79-9E7C-547E55894C4D}" type="pres">
      <dgm:prSet presAssocID="{25F9747A-E2A4-439A-9781-BED72207B5F3}" presName="posSpace" presStyleCnt="0"/>
      <dgm:spPr/>
    </dgm:pt>
    <dgm:pt modelId="{9B13EF7B-8FC9-44B9-A067-897162629DFD}" type="pres">
      <dgm:prSet presAssocID="{25F9747A-E2A4-439A-9781-BED72207B5F3}" presName="vertFlow" presStyleCnt="0"/>
      <dgm:spPr/>
    </dgm:pt>
    <dgm:pt modelId="{EC226FB3-606A-46D0-8CD1-C9A9BE4A9E9E}" type="pres">
      <dgm:prSet presAssocID="{25F9747A-E2A4-439A-9781-BED72207B5F3}" presName="topSpace" presStyleCnt="0"/>
      <dgm:spPr/>
    </dgm:pt>
    <dgm:pt modelId="{9E314CF4-22ED-40BB-86EA-C958060D840D}" type="pres">
      <dgm:prSet presAssocID="{25F9747A-E2A4-439A-9781-BED72207B5F3}" presName="firstComp" presStyleCnt="0"/>
      <dgm:spPr/>
    </dgm:pt>
    <dgm:pt modelId="{0407CD75-8D99-4792-B67D-844F36DE5323}" type="pres">
      <dgm:prSet presAssocID="{25F9747A-E2A4-439A-9781-BED72207B5F3}" presName="firstChild" presStyleLbl="bgAccFollowNode1" presStyleIdx="0" presStyleCnt="7" custScaleX="170210" custLinFactNeighborX="53203" custLinFactNeighborY="63449"/>
      <dgm:spPr/>
      <dgm:t>
        <a:bodyPr/>
        <a:lstStyle/>
        <a:p>
          <a:endParaRPr lang="en-US"/>
        </a:p>
      </dgm:t>
    </dgm:pt>
    <dgm:pt modelId="{9223BD1B-8EFC-4F4C-A84C-568AA2C601DC}" type="pres">
      <dgm:prSet presAssocID="{25F9747A-E2A4-439A-9781-BED72207B5F3}" presName="firstChildTx" presStyleLbl="bgAccFollowNode1" presStyleIdx="0" presStyleCnt="7">
        <dgm:presLayoutVars>
          <dgm:bulletEnabled val="1"/>
        </dgm:presLayoutVars>
      </dgm:prSet>
      <dgm:spPr/>
      <dgm:t>
        <a:bodyPr/>
        <a:lstStyle/>
        <a:p>
          <a:endParaRPr lang="en-US"/>
        </a:p>
      </dgm:t>
    </dgm:pt>
    <dgm:pt modelId="{CA76EDE4-9F87-4FD0-B79D-4E41B40395B9}" type="pres">
      <dgm:prSet presAssocID="{2F40512B-BB16-4F42-A236-6C56A3F7000F}" presName="comp" presStyleCnt="0"/>
      <dgm:spPr/>
    </dgm:pt>
    <dgm:pt modelId="{5D02CA96-C298-4DC4-9E43-AF231F12FA99}" type="pres">
      <dgm:prSet presAssocID="{2F40512B-BB16-4F42-A236-6C56A3F7000F}" presName="child" presStyleLbl="bgAccFollowNode1" presStyleIdx="1" presStyleCnt="7" custScaleX="170210" custLinFactNeighborX="53203" custLinFactNeighborY="63449"/>
      <dgm:spPr/>
      <dgm:t>
        <a:bodyPr/>
        <a:lstStyle/>
        <a:p>
          <a:endParaRPr lang="en-US"/>
        </a:p>
      </dgm:t>
    </dgm:pt>
    <dgm:pt modelId="{C718EA50-69BC-4201-A26A-C0CD8D8EC185}" type="pres">
      <dgm:prSet presAssocID="{2F40512B-BB16-4F42-A236-6C56A3F7000F}" presName="childTx" presStyleLbl="bgAccFollowNode1" presStyleIdx="1" presStyleCnt="7">
        <dgm:presLayoutVars>
          <dgm:bulletEnabled val="1"/>
        </dgm:presLayoutVars>
      </dgm:prSet>
      <dgm:spPr/>
      <dgm:t>
        <a:bodyPr/>
        <a:lstStyle/>
        <a:p>
          <a:endParaRPr lang="en-US"/>
        </a:p>
      </dgm:t>
    </dgm:pt>
    <dgm:pt modelId="{1CA7F2D7-C6B6-4685-8865-6ABC4219F5DD}" type="pres">
      <dgm:prSet presAssocID="{EEFF8D61-B7DA-4530-8296-0A46D726263B}" presName="comp" presStyleCnt="0"/>
      <dgm:spPr/>
    </dgm:pt>
    <dgm:pt modelId="{97F6305D-2BD1-4D59-BA85-B0FF25731F75}" type="pres">
      <dgm:prSet presAssocID="{EEFF8D61-B7DA-4530-8296-0A46D726263B}" presName="child" presStyleLbl="bgAccFollowNode1" presStyleIdx="2" presStyleCnt="7" custScaleX="170210" custScaleY="141433" custLinFactNeighborX="53203" custLinFactNeighborY="56993"/>
      <dgm:spPr/>
      <dgm:t>
        <a:bodyPr/>
        <a:lstStyle/>
        <a:p>
          <a:endParaRPr lang="en-US"/>
        </a:p>
      </dgm:t>
    </dgm:pt>
    <dgm:pt modelId="{9316FDE9-8B18-4D7D-B69F-DE64B83C80F5}" type="pres">
      <dgm:prSet presAssocID="{EEFF8D61-B7DA-4530-8296-0A46D726263B}" presName="childTx" presStyleLbl="bgAccFollowNode1" presStyleIdx="2" presStyleCnt="7">
        <dgm:presLayoutVars>
          <dgm:bulletEnabled val="1"/>
        </dgm:presLayoutVars>
      </dgm:prSet>
      <dgm:spPr/>
      <dgm:t>
        <a:bodyPr/>
        <a:lstStyle/>
        <a:p>
          <a:endParaRPr lang="en-US"/>
        </a:p>
      </dgm:t>
    </dgm:pt>
    <dgm:pt modelId="{1E02A852-A13A-49DA-9A1C-F5FAF822CA74}" type="pres">
      <dgm:prSet presAssocID="{25F9747A-E2A4-439A-9781-BED72207B5F3}" presName="negSpace" presStyleCnt="0"/>
      <dgm:spPr/>
    </dgm:pt>
    <dgm:pt modelId="{960FD3CA-A6AD-4D3A-96A7-EC00BDC8EF94}" type="pres">
      <dgm:prSet presAssocID="{25F9747A-E2A4-439A-9781-BED72207B5F3}" presName="circle" presStyleLbl="node1" presStyleIdx="0" presStyleCnt="2" custScaleX="352449" custScaleY="157071" custLinFactY="-33183" custLinFactNeighborX="-27443" custLinFactNeighborY="-100000"/>
      <dgm:spPr/>
      <dgm:t>
        <a:bodyPr/>
        <a:lstStyle/>
        <a:p>
          <a:endParaRPr lang="en-US"/>
        </a:p>
      </dgm:t>
    </dgm:pt>
    <dgm:pt modelId="{D7CD2BAA-9623-4F9C-B24B-D0298477E9C3}" type="pres">
      <dgm:prSet presAssocID="{163D2FD0-DA21-408E-B70A-21D49DAAE2F5}" presName="transSpace" presStyleCnt="0"/>
      <dgm:spPr/>
    </dgm:pt>
    <dgm:pt modelId="{7C04C081-F002-47CA-BE9F-E25052E3531B}" type="pres">
      <dgm:prSet presAssocID="{3D1904BD-3FAC-41BE-BFB0-4A86EF3FDE31}" presName="posSpace" presStyleCnt="0"/>
      <dgm:spPr/>
    </dgm:pt>
    <dgm:pt modelId="{1422BE91-84B3-4C3B-A5C0-2B19021C963C}" type="pres">
      <dgm:prSet presAssocID="{3D1904BD-3FAC-41BE-BFB0-4A86EF3FDE31}" presName="vertFlow" presStyleCnt="0"/>
      <dgm:spPr/>
    </dgm:pt>
    <dgm:pt modelId="{720D01FB-2E62-4FB8-9C9D-80447D5EBB5A}" type="pres">
      <dgm:prSet presAssocID="{3D1904BD-3FAC-41BE-BFB0-4A86EF3FDE31}" presName="topSpace" presStyleCnt="0"/>
      <dgm:spPr/>
    </dgm:pt>
    <dgm:pt modelId="{F0EDC75F-1396-4ADF-9C03-DBC310515D3D}" type="pres">
      <dgm:prSet presAssocID="{3D1904BD-3FAC-41BE-BFB0-4A86EF3FDE31}" presName="firstComp" presStyleCnt="0"/>
      <dgm:spPr/>
    </dgm:pt>
    <dgm:pt modelId="{48E2F58B-F5B7-4D16-BA3D-F45AF29665FB}" type="pres">
      <dgm:prSet presAssocID="{3D1904BD-3FAC-41BE-BFB0-4A86EF3FDE31}" presName="firstChild" presStyleLbl="bgAccFollowNode1" presStyleIdx="3" presStyleCnt="7" custScaleX="170210" custLinFactNeighborX="-25410" custLinFactNeighborY="66339"/>
      <dgm:spPr/>
      <dgm:t>
        <a:bodyPr/>
        <a:lstStyle/>
        <a:p>
          <a:endParaRPr lang="en-US"/>
        </a:p>
      </dgm:t>
    </dgm:pt>
    <dgm:pt modelId="{9CC1AD09-AFCD-46C1-B372-AF326591FFDA}" type="pres">
      <dgm:prSet presAssocID="{3D1904BD-3FAC-41BE-BFB0-4A86EF3FDE31}" presName="firstChildTx" presStyleLbl="bgAccFollowNode1" presStyleIdx="3" presStyleCnt="7">
        <dgm:presLayoutVars>
          <dgm:bulletEnabled val="1"/>
        </dgm:presLayoutVars>
      </dgm:prSet>
      <dgm:spPr/>
      <dgm:t>
        <a:bodyPr/>
        <a:lstStyle/>
        <a:p>
          <a:endParaRPr lang="en-US"/>
        </a:p>
      </dgm:t>
    </dgm:pt>
    <dgm:pt modelId="{DF15316C-CFF9-4368-BFA8-8D7A937D6810}" type="pres">
      <dgm:prSet presAssocID="{4C0DAE08-8FCC-4C7E-A9D0-27F05B05E66C}" presName="comp" presStyleCnt="0"/>
      <dgm:spPr/>
    </dgm:pt>
    <dgm:pt modelId="{2B8BCEC1-66C1-4637-B23A-A291B358AC95}" type="pres">
      <dgm:prSet presAssocID="{4C0DAE08-8FCC-4C7E-A9D0-27F05B05E66C}" presName="child" presStyleLbl="bgAccFollowNode1" presStyleIdx="4" presStyleCnt="7" custScaleX="170210" custLinFactNeighborX="-25410" custLinFactNeighborY="66339"/>
      <dgm:spPr/>
      <dgm:t>
        <a:bodyPr/>
        <a:lstStyle/>
        <a:p>
          <a:endParaRPr lang="en-US"/>
        </a:p>
      </dgm:t>
    </dgm:pt>
    <dgm:pt modelId="{932DEBCB-C13D-4F65-BEE8-73A2DE1C1BBC}" type="pres">
      <dgm:prSet presAssocID="{4C0DAE08-8FCC-4C7E-A9D0-27F05B05E66C}" presName="childTx" presStyleLbl="bgAccFollowNode1" presStyleIdx="4" presStyleCnt="7">
        <dgm:presLayoutVars>
          <dgm:bulletEnabled val="1"/>
        </dgm:presLayoutVars>
      </dgm:prSet>
      <dgm:spPr/>
      <dgm:t>
        <a:bodyPr/>
        <a:lstStyle/>
        <a:p>
          <a:endParaRPr lang="en-US"/>
        </a:p>
      </dgm:t>
    </dgm:pt>
    <dgm:pt modelId="{571D91E4-D4BE-4E6E-8700-BC0DDD394590}" type="pres">
      <dgm:prSet presAssocID="{98AB74F9-C495-479A-8B07-81E72B525F95}" presName="comp" presStyleCnt="0"/>
      <dgm:spPr/>
    </dgm:pt>
    <dgm:pt modelId="{F420569F-43BE-42EE-AF39-C4A16131842E}" type="pres">
      <dgm:prSet presAssocID="{98AB74F9-C495-479A-8B07-81E72B525F95}" presName="child" presStyleLbl="bgAccFollowNode1" presStyleIdx="5" presStyleCnt="7" custScaleX="168437" custLinFactNeighborX="-25410" custLinFactNeighborY="56993"/>
      <dgm:spPr/>
      <dgm:t>
        <a:bodyPr/>
        <a:lstStyle/>
        <a:p>
          <a:endParaRPr lang="en-US"/>
        </a:p>
      </dgm:t>
    </dgm:pt>
    <dgm:pt modelId="{F4343DB2-9B9E-47D6-90AC-F7D829DE0A43}" type="pres">
      <dgm:prSet presAssocID="{98AB74F9-C495-479A-8B07-81E72B525F95}" presName="childTx" presStyleLbl="bgAccFollowNode1" presStyleIdx="5" presStyleCnt="7">
        <dgm:presLayoutVars>
          <dgm:bulletEnabled val="1"/>
        </dgm:presLayoutVars>
      </dgm:prSet>
      <dgm:spPr/>
      <dgm:t>
        <a:bodyPr/>
        <a:lstStyle/>
        <a:p>
          <a:endParaRPr lang="en-US"/>
        </a:p>
      </dgm:t>
    </dgm:pt>
    <dgm:pt modelId="{159242C9-9A6E-47BB-985F-D40CBF659E33}" type="pres">
      <dgm:prSet presAssocID="{DFE24C66-E789-4249-AAE7-BBCF9A1FFBA2}" presName="comp" presStyleCnt="0"/>
      <dgm:spPr/>
    </dgm:pt>
    <dgm:pt modelId="{F57CD950-654C-4C7C-ADDF-974AC46BBCD9}" type="pres">
      <dgm:prSet presAssocID="{DFE24C66-E789-4249-AAE7-BBCF9A1FFBA2}" presName="child" presStyleLbl="bgAccFollowNode1" presStyleIdx="6" presStyleCnt="7" custScaleX="170645" custLinFactNeighborX="-27231" custLinFactNeighborY="60361"/>
      <dgm:spPr/>
      <dgm:t>
        <a:bodyPr/>
        <a:lstStyle/>
        <a:p>
          <a:endParaRPr lang="en-US"/>
        </a:p>
      </dgm:t>
    </dgm:pt>
    <dgm:pt modelId="{9B1B5195-E534-4D9B-B81D-7B9F3B00847B}" type="pres">
      <dgm:prSet presAssocID="{DFE24C66-E789-4249-AAE7-BBCF9A1FFBA2}" presName="childTx" presStyleLbl="bgAccFollowNode1" presStyleIdx="6" presStyleCnt="7">
        <dgm:presLayoutVars>
          <dgm:bulletEnabled val="1"/>
        </dgm:presLayoutVars>
      </dgm:prSet>
      <dgm:spPr/>
      <dgm:t>
        <a:bodyPr/>
        <a:lstStyle/>
        <a:p>
          <a:endParaRPr lang="en-US"/>
        </a:p>
      </dgm:t>
    </dgm:pt>
    <dgm:pt modelId="{55766D3D-CDD8-46DD-86D3-B7170E898F3F}" type="pres">
      <dgm:prSet presAssocID="{3D1904BD-3FAC-41BE-BFB0-4A86EF3FDE31}" presName="negSpace" presStyleCnt="0"/>
      <dgm:spPr/>
    </dgm:pt>
    <dgm:pt modelId="{A9B908B5-27ED-403D-B0AD-0E99CEB028B9}" type="pres">
      <dgm:prSet presAssocID="{3D1904BD-3FAC-41BE-BFB0-4A86EF3FDE31}" presName="circle" presStyleLbl="node1" presStyleIdx="1" presStyleCnt="2" custScaleX="352449" custScaleY="157071" custLinFactX="-2199" custLinFactY="-33183" custLinFactNeighborX="-100000" custLinFactNeighborY="-100000"/>
      <dgm:spPr/>
      <dgm:t>
        <a:bodyPr/>
        <a:lstStyle/>
        <a:p>
          <a:endParaRPr lang="en-US"/>
        </a:p>
      </dgm:t>
    </dgm:pt>
  </dgm:ptLst>
  <dgm:cxnLst>
    <dgm:cxn modelId="{B2C2D75C-C040-443A-9E06-62EDEBF7670E}" srcId="{4B30D9AD-9652-4A0D-88FF-1F57A0A5AF09}" destId="{3D1904BD-3FAC-41BE-BFB0-4A86EF3FDE31}" srcOrd="1" destOrd="0" parTransId="{85B4D3E5-9631-4124-A588-A535CC2083B8}" sibTransId="{521E6541-1702-42C4-941B-24E79B79DD29}"/>
    <dgm:cxn modelId="{C244812E-9029-4399-998C-BBF72560DCF1}" type="presOf" srcId="{2F40512B-BB16-4F42-A236-6C56A3F7000F}" destId="{C718EA50-69BC-4201-A26A-C0CD8D8EC185}" srcOrd="1" destOrd="0" presId="urn:microsoft.com/office/officeart/2005/8/layout/hList9"/>
    <dgm:cxn modelId="{25800F1E-31F5-479E-BBF7-75626EEEB44F}" srcId="{3D1904BD-3FAC-41BE-BFB0-4A86EF3FDE31}" destId="{DFE24C66-E789-4249-AAE7-BBCF9A1FFBA2}" srcOrd="3" destOrd="0" parTransId="{49386421-F8D7-4736-A8B8-99AA6C5366DD}" sibTransId="{F5B39CC9-3237-4ECA-B7C6-562590BEF8FF}"/>
    <dgm:cxn modelId="{CF2735A3-336B-4C75-9706-DE8C7E948D29}" srcId="{25F9747A-E2A4-439A-9781-BED72207B5F3}" destId="{EEFF8D61-B7DA-4530-8296-0A46D726263B}" srcOrd="2" destOrd="0" parTransId="{FFE5DCC9-7C60-46E3-BBC2-A07F31A6D1A1}" sibTransId="{F2BA0360-ACB3-4CE3-98AD-B127606A9C0D}"/>
    <dgm:cxn modelId="{DE30AF85-3839-4974-BCC6-F4CEF890BC7C}" type="presOf" srcId="{3D1904BD-3FAC-41BE-BFB0-4A86EF3FDE31}" destId="{A9B908B5-27ED-403D-B0AD-0E99CEB028B9}" srcOrd="0" destOrd="0" presId="urn:microsoft.com/office/officeart/2005/8/layout/hList9"/>
    <dgm:cxn modelId="{E4BA0860-AAB9-4292-82B1-F79937F124D0}" type="presOf" srcId="{4C0DAE08-8FCC-4C7E-A9D0-27F05B05E66C}" destId="{2B8BCEC1-66C1-4637-B23A-A291B358AC95}" srcOrd="0" destOrd="0" presId="urn:microsoft.com/office/officeart/2005/8/layout/hList9"/>
    <dgm:cxn modelId="{8C505288-DD22-4BBD-88A6-D63BA3026271}" type="presOf" srcId="{4C0DAE08-8FCC-4C7E-A9D0-27F05B05E66C}" destId="{932DEBCB-C13D-4F65-BEE8-73A2DE1C1BBC}" srcOrd="1" destOrd="0" presId="urn:microsoft.com/office/officeart/2005/8/layout/hList9"/>
    <dgm:cxn modelId="{194747D0-7CF8-4A5C-BD10-859B58C62C7B}" srcId="{25F9747A-E2A4-439A-9781-BED72207B5F3}" destId="{0C7BB66A-3506-42AF-951C-97A41E3F4905}" srcOrd="0" destOrd="0" parTransId="{DFC0CA99-BF5F-4536-A572-C01E9F8B01E8}" sibTransId="{713E4E84-60DC-4F50-AD97-02CAF2A94AE5}"/>
    <dgm:cxn modelId="{558940F3-5E9B-4919-9567-E65820CB0151}" srcId="{3D1904BD-3FAC-41BE-BFB0-4A86EF3FDE31}" destId="{4C0DAE08-8FCC-4C7E-A9D0-27F05B05E66C}" srcOrd="1" destOrd="0" parTransId="{12207C90-A46F-467B-BD14-DC8F09ED1CBE}" sibTransId="{281AF51A-4646-4230-9230-80BC0A3B8D67}"/>
    <dgm:cxn modelId="{917F8A90-20E0-495B-84AB-0396E33B74D6}" srcId="{25F9747A-E2A4-439A-9781-BED72207B5F3}" destId="{2F40512B-BB16-4F42-A236-6C56A3F7000F}" srcOrd="1" destOrd="0" parTransId="{669030E7-8596-4C1A-9D57-E92DA5C3A34C}" sibTransId="{282EAEDD-247F-4F0A-8524-6612387DEC95}"/>
    <dgm:cxn modelId="{6B990CAB-D434-4357-8B6B-6F53D03F1AC5}" srcId="{3D1904BD-3FAC-41BE-BFB0-4A86EF3FDE31}" destId="{98AB74F9-C495-479A-8B07-81E72B525F95}" srcOrd="2" destOrd="0" parTransId="{C70B0264-B01A-407C-8225-D668C541CF86}" sibTransId="{FFFF0212-3397-4204-8DBE-300D2F8FDB39}"/>
    <dgm:cxn modelId="{E2D7263E-9295-4157-9AF6-3EE6CB9426C6}" type="presOf" srcId="{DFE24C66-E789-4249-AAE7-BBCF9A1FFBA2}" destId="{9B1B5195-E534-4D9B-B81D-7B9F3B00847B}" srcOrd="1" destOrd="0" presId="urn:microsoft.com/office/officeart/2005/8/layout/hList9"/>
    <dgm:cxn modelId="{6012CDE7-8C2B-4F03-BF62-EDFCD15031D8}" type="presOf" srcId="{2F40512B-BB16-4F42-A236-6C56A3F7000F}" destId="{5D02CA96-C298-4DC4-9E43-AF231F12FA99}" srcOrd="0" destOrd="0" presId="urn:microsoft.com/office/officeart/2005/8/layout/hList9"/>
    <dgm:cxn modelId="{08EF143D-B9C8-49E2-A0D6-B178A05EC375}" srcId="{3D1904BD-3FAC-41BE-BFB0-4A86EF3FDE31}" destId="{EA67FC49-D3C4-4398-814B-ED66C49DB702}" srcOrd="0" destOrd="0" parTransId="{D356CFA3-05AA-4786-B8EF-04CC0E6D59AA}" sibTransId="{D4EF012E-389B-4441-98B1-E6B03F697D94}"/>
    <dgm:cxn modelId="{EACF8934-1448-472B-9B04-A0F88EE7BCA3}" type="presOf" srcId="{EA67FC49-D3C4-4398-814B-ED66C49DB702}" destId="{48E2F58B-F5B7-4D16-BA3D-F45AF29665FB}" srcOrd="0" destOrd="0" presId="urn:microsoft.com/office/officeart/2005/8/layout/hList9"/>
    <dgm:cxn modelId="{4605CEB2-8786-4B8D-A491-1561DD3A5D86}" type="presOf" srcId="{DFE24C66-E789-4249-AAE7-BBCF9A1FFBA2}" destId="{F57CD950-654C-4C7C-ADDF-974AC46BBCD9}" srcOrd="0" destOrd="0" presId="urn:microsoft.com/office/officeart/2005/8/layout/hList9"/>
    <dgm:cxn modelId="{1E4752F8-05A0-47E2-A63C-51EAB2D9D575}" type="presOf" srcId="{4B30D9AD-9652-4A0D-88FF-1F57A0A5AF09}" destId="{C769FEB4-444F-49FD-A8CA-B85D0A0407AD}" srcOrd="0" destOrd="0" presId="urn:microsoft.com/office/officeart/2005/8/layout/hList9"/>
    <dgm:cxn modelId="{8C65CB0A-8820-424B-8256-3416B3312847}" type="presOf" srcId="{0C7BB66A-3506-42AF-951C-97A41E3F4905}" destId="{0407CD75-8D99-4792-B67D-844F36DE5323}" srcOrd="0" destOrd="0" presId="urn:microsoft.com/office/officeart/2005/8/layout/hList9"/>
    <dgm:cxn modelId="{AE8D531F-D61F-4F88-B684-829A6B07D2A0}" srcId="{4B30D9AD-9652-4A0D-88FF-1F57A0A5AF09}" destId="{25F9747A-E2A4-439A-9781-BED72207B5F3}" srcOrd="0" destOrd="0" parTransId="{893B314F-4F0F-43D7-9E84-90CFF5CA34FC}" sibTransId="{163D2FD0-DA21-408E-B70A-21D49DAAE2F5}"/>
    <dgm:cxn modelId="{6A4D12D9-6789-4DC0-B267-6B7F7DC206F3}" type="presOf" srcId="{98AB74F9-C495-479A-8B07-81E72B525F95}" destId="{F4343DB2-9B9E-47D6-90AC-F7D829DE0A43}" srcOrd="1" destOrd="0" presId="urn:microsoft.com/office/officeart/2005/8/layout/hList9"/>
    <dgm:cxn modelId="{F2F3933D-B360-4BCF-AA38-0A2277381198}" type="presOf" srcId="{EEFF8D61-B7DA-4530-8296-0A46D726263B}" destId="{97F6305D-2BD1-4D59-BA85-B0FF25731F75}" srcOrd="0" destOrd="0" presId="urn:microsoft.com/office/officeart/2005/8/layout/hList9"/>
    <dgm:cxn modelId="{735BC1E3-5329-4090-B213-F7FE46AE048C}" type="presOf" srcId="{0C7BB66A-3506-42AF-951C-97A41E3F4905}" destId="{9223BD1B-8EFC-4F4C-A84C-568AA2C601DC}" srcOrd="1" destOrd="0" presId="urn:microsoft.com/office/officeart/2005/8/layout/hList9"/>
    <dgm:cxn modelId="{A0251ACC-52F8-4837-B17B-FC54AFC75899}" type="presOf" srcId="{EEFF8D61-B7DA-4530-8296-0A46D726263B}" destId="{9316FDE9-8B18-4D7D-B69F-DE64B83C80F5}" srcOrd="1" destOrd="0" presId="urn:microsoft.com/office/officeart/2005/8/layout/hList9"/>
    <dgm:cxn modelId="{3EA23135-63EA-46F1-9F38-D83CED5706B4}" type="presOf" srcId="{EA67FC49-D3C4-4398-814B-ED66C49DB702}" destId="{9CC1AD09-AFCD-46C1-B372-AF326591FFDA}" srcOrd="1" destOrd="0" presId="urn:microsoft.com/office/officeart/2005/8/layout/hList9"/>
    <dgm:cxn modelId="{45CC8C0B-63F8-46A6-BD6B-1B182C1ECFD4}" type="presOf" srcId="{98AB74F9-C495-479A-8B07-81E72B525F95}" destId="{F420569F-43BE-42EE-AF39-C4A16131842E}" srcOrd="0" destOrd="0" presId="urn:microsoft.com/office/officeart/2005/8/layout/hList9"/>
    <dgm:cxn modelId="{CCF0078B-B8C2-4615-B425-EB496BD4CEAD}" type="presOf" srcId="{25F9747A-E2A4-439A-9781-BED72207B5F3}" destId="{960FD3CA-A6AD-4D3A-96A7-EC00BDC8EF94}" srcOrd="0" destOrd="0" presId="urn:microsoft.com/office/officeart/2005/8/layout/hList9"/>
    <dgm:cxn modelId="{AB2FFBFE-84FE-4CC6-80F2-44215ABA32BD}" type="presParOf" srcId="{C769FEB4-444F-49FD-A8CA-B85D0A0407AD}" destId="{F7ABB03F-FDCB-4F79-9E7C-547E55894C4D}" srcOrd="0" destOrd="0" presId="urn:microsoft.com/office/officeart/2005/8/layout/hList9"/>
    <dgm:cxn modelId="{AA02C6C9-D41B-4C2A-9CEF-6AA9465A8F43}" type="presParOf" srcId="{C769FEB4-444F-49FD-A8CA-B85D0A0407AD}" destId="{9B13EF7B-8FC9-44B9-A067-897162629DFD}" srcOrd="1" destOrd="0" presId="urn:microsoft.com/office/officeart/2005/8/layout/hList9"/>
    <dgm:cxn modelId="{7821CE59-B638-48AF-8322-644A2F32C96C}" type="presParOf" srcId="{9B13EF7B-8FC9-44B9-A067-897162629DFD}" destId="{EC226FB3-606A-46D0-8CD1-C9A9BE4A9E9E}" srcOrd="0" destOrd="0" presId="urn:microsoft.com/office/officeart/2005/8/layout/hList9"/>
    <dgm:cxn modelId="{853E30D5-7246-4790-B480-7999F89D0F2D}" type="presParOf" srcId="{9B13EF7B-8FC9-44B9-A067-897162629DFD}" destId="{9E314CF4-22ED-40BB-86EA-C958060D840D}" srcOrd="1" destOrd="0" presId="urn:microsoft.com/office/officeart/2005/8/layout/hList9"/>
    <dgm:cxn modelId="{75803BC8-A7AF-4A6A-A696-086FD5C1E431}" type="presParOf" srcId="{9E314CF4-22ED-40BB-86EA-C958060D840D}" destId="{0407CD75-8D99-4792-B67D-844F36DE5323}" srcOrd="0" destOrd="0" presId="urn:microsoft.com/office/officeart/2005/8/layout/hList9"/>
    <dgm:cxn modelId="{80A15AEE-7D44-4FBF-B116-FFBBD3A3F07A}" type="presParOf" srcId="{9E314CF4-22ED-40BB-86EA-C958060D840D}" destId="{9223BD1B-8EFC-4F4C-A84C-568AA2C601DC}" srcOrd="1" destOrd="0" presId="urn:microsoft.com/office/officeart/2005/8/layout/hList9"/>
    <dgm:cxn modelId="{52D493BE-B6D7-42D0-A461-E6051CD3B666}" type="presParOf" srcId="{9B13EF7B-8FC9-44B9-A067-897162629DFD}" destId="{CA76EDE4-9F87-4FD0-B79D-4E41B40395B9}" srcOrd="2" destOrd="0" presId="urn:microsoft.com/office/officeart/2005/8/layout/hList9"/>
    <dgm:cxn modelId="{CFCD27DF-F886-4467-ACF0-AFAB40165A31}" type="presParOf" srcId="{CA76EDE4-9F87-4FD0-B79D-4E41B40395B9}" destId="{5D02CA96-C298-4DC4-9E43-AF231F12FA99}" srcOrd="0" destOrd="0" presId="urn:microsoft.com/office/officeart/2005/8/layout/hList9"/>
    <dgm:cxn modelId="{D5089CB0-BA31-4A6B-86D7-2FEDD7B4D63E}" type="presParOf" srcId="{CA76EDE4-9F87-4FD0-B79D-4E41B40395B9}" destId="{C718EA50-69BC-4201-A26A-C0CD8D8EC185}" srcOrd="1" destOrd="0" presId="urn:microsoft.com/office/officeart/2005/8/layout/hList9"/>
    <dgm:cxn modelId="{58898D1D-C633-404F-920F-832BC2AFC150}" type="presParOf" srcId="{9B13EF7B-8FC9-44B9-A067-897162629DFD}" destId="{1CA7F2D7-C6B6-4685-8865-6ABC4219F5DD}" srcOrd="3" destOrd="0" presId="urn:microsoft.com/office/officeart/2005/8/layout/hList9"/>
    <dgm:cxn modelId="{2F31BB65-890F-4058-8CFD-2411B25572F1}" type="presParOf" srcId="{1CA7F2D7-C6B6-4685-8865-6ABC4219F5DD}" destId="{97F6305D-2BD1-4D59-BA85-B0FF25731F75}" srcOrd="0" destOrd="0" presId="urn:microsoft.com/office/officeart/2005/8/layout/hList9"/>
    <dgm:cxn modelId="{9154C78F-D8FA-49B6-9CE9-D0CF7C2132BD}" type="presParOf" srcId="{1CA7F2D7-C6B6-4685-8865-6ABC4219F5DD}" destId="{9316FDE9-8B18-4D7D-B69F-DE64B83C80F5}" srcOrd="1" destOrd="0" presId="urn:microsoft.com/office/officeart/2005/8/layout/hList9"/>
    <dgm:cxn modelId="{7ED5D614-8ADB-4000-83B4-92EA027A90D8}" type="presParOf" srcId="{C769FEB4-444F-49FD-A8CA-B85D0A0407AD}" destId="{1E02A852-A13A-49DA-9A1C-F5FAF822CA74}" srcOrd="2" destOrd="0" presId="urn:microsoft.com/office/officeart/2005/8/layout/hList9"/>
    <dgm:cxn modelId="{C523C18A-E6DD-4168-B322-022F33F5418D}" type="presParOf" srcId="{C769FEB4-444F-49FD-A8CA-B85D0A0407AD}" destId="{960FD3CA-A6AD-4D3A-96A7-EC00BDC8EF94}" srcOrd="3" destOrd="0" presId="urn:microsoft.com/office/officeart/2005/8/layout/hList9"/>
    <dgm:cxn modelId="{CABA92C6-2A15-432A-BA16-156714E4366C}" type="presParOf" srcId="{C769FEB4-444F-49FD-A8CA-B85D0A0407AD}" destId="{D7CD2BAA-9623-4F9C-B24B-D0298477E9C3}" srcOrd="4" destOrd="0" presId="urn:microsoft.com/office/officeart/2005/8/layout/hList9"/>
    <dgm:cxn modelId="{9F501398-1DD8-4C6E-9C50-07002A8B8900}" type="presParOf" srcId="{C769FEB4-444F-49FD-A8CA-B85D0A0407AD}" destId="{7C04C081-F002-47CA-BE9F-E25052E3531B}" srcOrd="5" destOrd="0" presId="urn:microsoft.com/office/officeart/2005/8/layout/hList9"/>
    <dgm:cxn modelId="{51440200-7302-4896-9E8B-AEE8A291299D}" type="presParOf" srcId="{C769FEB4-444F-49FD-A8CA-B85D0A0407AD}" destId="{1422BE91-84B3-4C3B-A5C0-2B19021C963C}" srcOrd="6" destOrd="0" presId="urn:microsoft.com/office/officeart/2005/8/layout/hList9"/>
    <dgm:cxn modelId="{8E3F4159-9657-4508-9CB2-53942E8D6D04}" type="presParOf" srcId="{1422BE91-84B3-4C3B-A5C0-2B19021C963C}" destId="{720D01FB-2E62-4FB8-9C9D-80447D5EBB5A}" srcOrd="0" destOrd="0" presId="urn:microsoft.com/office/officeart/2005/8/layout/hList9"/>
    <dgm:cxn modelId="{D9E290A0-B8D2-478E-8D67-888C5EB1C18A}" type="presParOf" srcId="{1422BE91-84B3-4C3B-A5C0-2B19021C963C}" destId="{F0EDC75F-1396-4ADF-9C03-DBC310515D3D}" srcOrd="1" destOrd="0" presId="urn:microsoft.com/office/officeart/2005/8/layout/hList9"/>
    <dgm:cxn modelId="{AB457124-0D17-4D08-B4EC-7E13F5FCCAE2}" type="presParOf" srcId="{F0EDC75F-1396-4ADF-9C03-DBC310515D3D}" destId="{48E2F58B-F5B7-4D16-BA3D-F45AF29665FB}" srcOrd="0" destOrd="0" presId="urn:microsoft.com/office/officeart/2005/8/layout/hList9"/>
    <dgm:cxn modelId="{E1E2DA8B-C271-4ADF-BE85-3B34093AF205}" type="presParOf" srcId="{F0EDC75F-1396-4ADF-9C03-DBC310515D3D}" destId="{9CC1AD09-AFCD-46C1-B372-AF326591FFDA}" srcOrd="1" destOrd="0" presId="urn:microsoft.com/office/officeart/2005/8/layout/hList9"/>
    <dgm:cxn modelId="{4B73A3A8-D0A8-4FBA-8540-10C52841AA48}" type="presParOf" srcId="{1422BE91-84B3-4C3B-A5C0-2B19021C963C}" destId="{DF15316C-CFF9-4368-BFA8-8D7A937D6810}" srcOrd="2" destOrd="0" presId="urn:microsoft.com/office/officeart/2005/8/layout/hList9"/>
    <dgm:cxn modelId="{7C586CE3-A099-435B-85D5-000B4DC4BE2C}" type="presParOf" srcId="{DF15316C-CFF9-4368-BFA8-8D7A937D6810}" destId="{2B8BCEC1-66C1-4637-B23A-A291B358AC95}" srcOrd="0" destOrd="0" presId="urn:microsoft.com/office/officeart/2005/8/layout/hList9"/>
    <dgm:cxn modelId="{F57FB865-E71C-4E0D-9509-2DF01C50AB1E}" type="presParOf" srcId="{DF15316C-CFF9-4368-BFA8-8D7A937D6810}" destId="{932DEBCB-C13D-4F65-BEE8-73A2DE1C1BBC}" srcOrd="1" destOrd="0" presId="urn:microsoft.com/office/officeart/2005/8/layout/hList9"/>
    <dgm:cxn modelId="{7F5A2CF9-9844-415F-A457-3BCB459FB695}" type="presParOf" srcId="{1422BE91-84B3-4C3B-A5C0-2B19021C963C}" destId="{571D91E4-D4BE-4E6E-8700-BC0DDD394590}" srcOrd="3" destOrd="0" presId="urn:microsoft.com/office/officeart/2005/8/layout/hList9"/>
    <dgm:cxn modelId="{E48F5514-37D9-4927-8CB1-F162E947E8A8}" type="presParOf" srcId="{571D91E4-D4BE-4E6E-8700-BC0DDD394590}" destId="{F420569F-43BE-42EE-AF39-C4A16131842E}" srcOrd="0" destOrd="0" presId="urn:microsoft.com/office/officeart/2005/8/layout/hList9"/>
    <dgm:cxn modelId="{6417EF55-15A9-47D5-8DFB-8804DE7EEB5F}" type="presParOf" srcId="{571D91E4-D4BE-4E6E-8700-BC0DDD394590}" destId="{F4343DB2-9B9E-47D6-90AC-F7D829DE0A43}" srcOrd="1" destOrd="0" presId="urn:microsoft.com/office/officeart/2005/8/layout/hList9"/>
    <dgm:cxn modelId="{17C9C65C-6AD8-4AC9-9D85-BC298E766968}" type="presParOf" srcId="{1422BE91-84B3-4C3B-A5C0-2B19021C963C}" destId="{159242C9-9A6E-47BB-985F-D40CBF659E33}" srcOrd="4" destOrd="0" presId="urn:microsoft.com/office/officeart/2005/8/layout/hList9"/>
    <dgm:cxn modelId="{9127AE66-E33C-4DC8-AF76-B38B208060BE}" type="presParOf" srcId="{159242C9-9A6E-47BB-985F-D40CBF659E33}" destId="{F57CD950-654C-4C7C-ADDF-974AC46BBCD9}" srcOrd="0" destOrd="0" presId="urn:microsoft.com/office/officeart/2005/8/layout/hList9"/>
    <dgm:cxn modelId="{A33FA8BA-E0E3-4E53-BE31-079215775AE5}" type="presParOf" srcId="{159242C9-9A6E-47BB-985F-D40CBF659E33}" destId="{9B1B5195-E534-4D9B-B81D-7B9F3B00847B}" srcOrd="1" destOrd="0" presId="urn:microsoft.com/office/officeart/2005/8/layout/hList9"/>
    <dgm:cxn modelId="{40B98A8F-274E-4895-B732-DB7399C7B610}" type="presParOf" srcId="{C769FEB4-444F-49FD-A8CA-B85D0A0407AD}" destId="{55766D3D-CDD8-46DD-86D3-B7170E898F3F}" srcOrd="7" destOrd="0" presId="urn:microsoft.com/office/officeart/2005/8/layout/hList9"/>
    <dgm:cxn modelId="{2518E526-FA44-4CF5-BD18-A6194AB746B3}" type="presParOf" srcId="{C769FEB4-444F-49FD-A8CA-B85D0A0407AD}" destId="{A9B908B5-27ED-403D-B0AD-0E99CEB028B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ADFA5-8ED2-4D65-A1E5-45EEA111F4F9}">
      <dsp:nvSpPr>
        <dsp:cNvPr id="0" name=""/>
        <dsp:cNvSpPr/>
      </dsp:nvSpPr>
      <dsp:spPr>
        <a:xfrm>
          <a:off x="1966874" y="1282543"/>
          <a:ext cx="1750019" cy="17500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Наведенное напряжение (потенциал относительно земли)</a:t>
          </a:r>
          <a:endParaRPr lang="ru-RU" sz="1500" kern="1200" dirty="0"/>
        </a:p>
      </dsp:txBody>
      <dsp:txXfrm>
        <a:off x="2223158" y="1538827"/>
        <a:ext cx="1237451" cy="1237451"/>
      </dsp:txXfrm>
    </dsp:sp>
    <dsp:sp modelId="{0D48E860-B070-4B7A-85B9-A14866B57ADE}">
      <dsp:nvSpPr>
        <dsp:cNvPr id="0" name=""/>
        <dsp:cNvSpPr/>
      </dsp:nvSpPr>
      <dsp:spPr>
        <a:xfrm rot="12900000">
          <a:off x="783453" y="1106209"/>
          <a:ext cx="1408451" cy="4987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59F9A-6604-4471-B735-82124277ACAB}">
      <dsp:nvSpPr>
        <dsp:cNvPr id="0" name=""/>
        <dsp:cNvSpPr/>
      </dsp:nvSpPr>
      <dsp:spPr>
        <a:xfrm>
          <a:off x="-344475" y="135788"/>
          <a:ext cx="2497418" cy="1330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Емкостное</a:t>
          </a:r>
        </a:p>
        <a:p>
          <a:pPr lvl="0" algn="ctr" defTabSz="622300">
            <a:lnSpc>
              <a:spcPct val="90000"/>
            </a:lnSpc>
            <a:spcBef>
              <a:spcPct val="0"/>
            </a:spcBef>
            <a:spcAft>
              <a:spcPct val="35000"/>
            </a:spcAft>
          </a:pPr>
          <a:r>
            <a:rPr lang="ru-RU" sz="1400" kern="1200" dirty="0" smtClean="0"/>
            <a:t> влияние</a:t>
          </a:r>
        </a:p>
        <a:p>
          <a:pPr lvl="0" algn="ctr" defTabSz="622300">
            <a:lnSpc>
              <a:spcPct val="90000"/>
            </a:lnSpc>
            <a:spcBef>
              <a:spcPct val="0"/>
            </a:spcBef>
            <a:spcAft>
              <a:spcPct val="35000"/>
            </a:spcAft>
          </a:pPr>
          <a:r>
            <a:rPr lang="ru-RU" sz="1400" kern="1200" dirty="0" smtClean="0"/>
            <a:t>(электростатическая составляющая</a:t>
          </a:r>
          <a:r>
            <a:rPr lang="ru-RU" sz="1200" kern="1200" dirty="0" smtClean="0"/>
            <a:t>)</a:t>
          </a:r>
          <a:endParaRPr lang="ru-RU" sz="1200" kern="1200" dirty="0"/>
        </a:p>
      </dsp:txBody>
      <dsp:txXfrm>
        <a:off x="-305520" y="174743"/>
        <a:ext cx="2419508" cy="1252104"/>
      </dsp:txXfrm>
    </dsp:sp>
    <dsp:sp modelId="{96CCB814-51D3-4B2B-ACD4-E16D60EDADF7}">
      <dsp:nvSpPr>
        <dsp:cNvPr id="0" name=""/>
        <dsp:cNvSpPr/>
      </dsp:nvSpPr>
      <dsp:spPr>
        <a:xfrm rot="19500000">
          <a:off x="3498441" y="955345"/>
          <a:ext cx="1408451" cy="4987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989EA2-334C-4293-8A4E-D8F6C6979A10}">
      <dsp:nvSpPr>
        <dsp:cNvPr id="0" name=""/>
        <dsp:cNvSpPr/>
      </dsp:nvSpPr>
      <dsp:spPr>
        <a:xfrm>
          <a:off x="3669978" y="135788"/>
          <a:ext cx="2219113" cy="1330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t>Индуктивное влияние (электромагнитная составляющая)</a:t>
          </a:r>
          <a:endParaRPr lang="ru-RU" sz="1800" kern="1200" dirty="0"/>
        </a:p>
      </dsp:txBody>
      <dsp:txXfrm>
        <a:off x="3708933" y="174743"/>
        <a:ext cx="2141203" cy="1252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C927-9184-41CE-811F-B1C354B8D998}">
      <dsp:nvSpPr>
        <dsp:cNvPr id="0" name=""/>
        <dsp:cNvSpPr/>
      </dsp:nvSpPr>
      <dsp:spPr>
        <a:xfrm>
          <a:off x="3460982" y="1580974"/>
          <a:ext cx="1285688" cy="12856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Источники статического электричества</a:t>
          </a:r>
          <a:endParaRPr lang="ru-RU" sz="1000" kern="1200" dirty="0"/>
        </a:p>
      </dsp:txBody>
      <dsp:txXfrm>
        <a:off x="3649267" y="1769259"/>
        <a:ext cx="909118" cy="909118"/>
      </dsp:txXfrm>
    </dsp:sp>
    <dsp:sp modelId="{FB3D3A60-3EBB-44BF-8A5C-63A3D8278D70}">
      <dsp:nvSpPr>
        <dsp:cNvPr id="0" name=""/>
        <dsp:cNvSpPr/>
      </dsp:nvSpPr>
      <dsp:spPr>
        <a:xfrm rot="10800000">
          <a:off x="2212673" y="2040608"/>
          <a:ext cx="1179652" cy="366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BDE424-98B2-451A-9A67-D9598D71BD56}">
      <dsp:nvSpPr>
        <dsp:cNvPr id="0" name=""/>
        <dsp:cNvSpPr/>
      </dsp:nvSpPr>
      <dsp:spPr>
        <a:xfrm>
          <a:off x="1601971" y="1934878"/>
          <a:ext cx="1221404" cy="577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Линолеум и пластик</a:t>
          </a:r>
          <a:endParaRPr lang="ru-RU" sz="1400" kern="1200" dirty="0"/>
        </a:p>
      </dsp:txBody>
      <dsp:txXfrm>
        <a:off x="1618897" y="1951804"/>
        <a:ext cx="1187552" cy="544028"/>
      </dsp:txXfrm>
    </dsp:sp>
    <dsp:sp modelId="{89468A0B-D6E3-4DA3-BEAA-B11C3F19DEA9}">
      <dsp:nvSpPr>
        <dsp:cNvPr id="0" name=""/>
        <dsp:cNvSpPr/>
      </dsp:nvSpPr>
      <dsp:spPr>
        <a:xfrm rot="13500000">
          <a:off x="2593823" y="1120430"/>
          <a:ext cx="1179652" cy="366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0174E-A20B-40CB-B278-57B4AACF72EA}">
      <dsp:nvSpPr>
        <dsp:cNvPr id="0" name=""/>
        <dsp:cNvSpPr/>
      </dsp:nvSpPr>
      <dsp:spPr>
        <a:xfrm>
          <a:off x="1898790" y="647415"/>
          <a:ext cx="1735578" cy="47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Синтетическая одежда</a:t>
          </a:r>
          <a:endParaRPr lang="ru-RU" sz="1400" kern="1200" dirty="0"/>
        </a:p>
      </dsp:txBody>
      <dsp:txXfrm>
        <a:off x="1912799" y="661424"/>
        <a:ext cx="1707560" cy="450293"/>
      </dsp:txXfrm>
    </dsp:sp>
    <dsp:sp modelId="{F0EDFA9C-C69E-499C-9DDD-9745B2604B9E}">
      <dsp:nvSpPr>
        <dsp:cNvPr id="0" name=""/>
        <dsp:cNvSpPr/>
      </dsp:nvSpPr>
      <dsp:spPr>
        <a:xfrm rot="16200000">
          <a:off x="3514000" y="739280"/>
          <a:ext cx="1179652" cy="366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3C8B1-6C96-415B-9CD7-F3DE5B8CE2B2}">
      <dsp:nvSpPr>
        <dsp:cNvPr id="0" name=""/>
        <dsp:cNvSpPr/>
      </dsp:nvSpPr>
      <dsp:spPr>
        <a:xfrm>
          <a:off x="3006120" y="157672"/>
          <a:ext cx="2195413" cy="349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Резиновая обувь</a:t>
          </a:r>
          <a:endParaRPr lang="ru-RU" sz="1400" kern="1200" dirty="0"/>
        </a:p>
      </dsp:txBody>
      <dsp:txXfrm>
        <a:off x="3016371" y="167923"/>
        <a:ext cx="2174911" cy="329484"/>
      </dsp:txXfrm>
    </dsp:sp>
    <dsp:sp modelId="{3FC03A20-7101-46CA-BD4F-10B5E3343AE8}">
      <dsp:nvSpPr>
        <dsp:cNvPr id="0" name=""/>
        <dsp:cNvSpPr/>
      </dsp:nvSpPr>
      <dsp:spPr>
        <a:xfrm rot="18900000">
          <a:off x="4434178" y="1120430"/>
          <a:ext cx="1179652" cy="366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93D248-109D-442F-8C7B-025A0E330D0A}">
      <dsp:nvSpPr>
        <dsp:cNvPr id="0" name=""/>
        <dsp:cNvSpPr/>
      </dsp:nvSpPr>
      <dsp:spPr>
        <a:xfrm>
          <a:off x="4563660" y="647415"/>
          <a:ext cx="1754828" cy="47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Железобетонные стены</a:t>
          </a:r>
          <a:endParaRPr lang="ru-RU" sz="1400" kern="1200" dirty="0"/>
        </a:p>
      </dsp:txBody>
      <dsp:txXfrm>
        <a:off x="4577669" y="661424"/>
        <a:ext cx="1726810" cy="450293"/>
      </dsp:txXfrm>
    </dsp:sp>
    <dsp:sp modelId="{AA5603C6-8EEE-41FE-AE13-41913551327A}">
      <dsp:nvSpPr>
        <dsp:cNvPr id="0" name=""/>
        <dsp:cNvSpPr/>
      </dsp:nvSpPr>
      <dsp:spPr>
        <a:xfrm>
          <a:off x="4815328" y="2040608"/>
          <a:ext cx="1179652" cy="366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6AA643-EFED-4DE9-8B4C-1D37E763E92F}">
      <dsp:nvSpPr>
        <dsp:cNvPr id="0" name=""/>
        <dsp:cNvSpPr/>
      </dsp:nvSpPr>
      <dsp:spPr>
        <a:xfrm>
          <a:off x="5383020" y="1870593"/>
          <a:ext cx="1223920" cy="7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Ковровые покрытия</a:t>
          </a:r>
          <a:endParaRPr lang="ru-RU" sz="1400" kern="1200" dirty="0"/>
        </a:p>
      </dsp:txBody>
      <dsp:txXfrm>
        <a:off x="5403711" y="1891284"/>
        <a:ext cx="1182538" cy="665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43FBE-BEE5-4A74-9A1E-8B0EE3D5BB0F}" type="datetimeFigureOut">
              <a:rPr lang="en-US" smtClean="0"/>
              <a:pPr/>
              <a:t>3/14/2023</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6F6A6-456D-48FC-977E-14E4C98A53F9}" type="slidenum">
              <a:rPr lang="en-US" smtClean="0"/>
              <a:pPr/>
              <a:t>‹#›</a:t>
            </a:fld>
            <a:endParaRPr lang="en-US"/>
          </a:p>
        </p:txBody>
      </p:sp>
    </p:spTree>
    <p:extLst>
      <p:ext uri="{BB962C8B-B14F-4D97-AF65-F5344CB8AC3E}">
        <p14:creationId xmlns:p14="http://schemas.microsoft.com/office/powerpoint/2010/main" val="382243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a:t>
            </a:fld>
            <a:endParaRPr lang="en-US"/>
          </a:p>
        </p:txBody>
      </p:sp>
    </p:spTree>
    <p:extLst>
      <p:ext uri="{BB962C8B-B14F-4D97-AF65-F5344CB8AC3E}">
        <p14:creationId xmlns:p14="http://schemas.microsoft.com/office/powerpoint/2010/main" val="298926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AA2B56FC-7C94-4283-B595-FF1EF72A9D35}"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AA2B56FC-7C94-4283-B595-FF1EF72A9D35}"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1B26F6A6-456D-48FC-977E-14E4C98A53F9}"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3C931BA-1C93-4583-9DF3-8F311D5ABC09}" type="datetime1">
              <a:rPr lang="en-US" smtClean="0"/>
              <a:pPr/>
              <a:t>3/14/2023</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80268078-7C63-40C9-97FB-19ED1922B3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67864D-5ABB-43EE-BFAB-7575746E983D}" type="datetime1">
              <a:rPr lang="en-US" smtClean="0"/>
              <a:pPr/>
              <a:t>3/14/2023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4263C9-A82A-437E-B367-28FEF5CC9E90}" type="datetime1">
              <a:rPr lang="en-US" smtClean="0"/>
              <a:pPr/>
              <a:t>3/14/2023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30EA10-421B-4B00-87D7-26C61D1B32F6}" type="datetime1">
              <a:rPr lang="en-US" smtClean="0"/>
              <a:pPr/>
              <a:t>3/14/2023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BC763EC-26AF-4152-85D6-B01965DF5837}" type="datetime1">
              <a:rPr lang="en-US" smtClean="0"/>
              <a:pPr/>
              <a:t>3/14/2023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0268078-7C63-40C9-97FB-19ED1922B3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9E0447C-2AF2-435D-9E14-3C2DBCF2FBF4}" type="datetime1">
              <a:rPr lang="en-US" smtClean="0"/>
              <a:pPr/>
              <a:t>3/14/2023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5307DA7-0022-47C6-90E6-BAB90C03A0FD}" type="datetime1">
              <a:rPr lang="en-US" smtClean="0"/>
              <a:pPr/>
              <a:t>3/14/2023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62ED6D5-4B51-4FD7-A64E-FF88C8F01544}" type="datetime1">
              <a:rPr lang="en-US" smtClean="0"/>
              <a:pPr/>
              <a:t>3/14/2023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655790-6F06-4F63-8466-1B67AE804FD5}" type="datetime1">
              <a:rPr lang="en-US" smtClean="0"/>
              <a:pPr/>
              <a:t>3/14/2023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1D38F7-7F55-4066-9CDE-58FEF5A04741}" type="datetime1">
              <a:rPr lang="en-US" smtClean="0"/>
              <a:pPr/>
              <a:t>3/14/2023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0268078-7C63-40C9-97FB-19ED1922B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78F6A1B-F5A5-4AA6-A2B0-375686E3A263}" type="datetime1">
              <a:rPr lang="en-US" smtClean="0"/>
              <a:pPr/>
              <a:t>3/14/2023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80268078-7C63-40C9-97FB-19ED1922B3DB}"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ED40F8-7193-420A-9107-91FA7330F935}" type="datetime1">
              <a:rPr lang="en-US" smtClean="0"/>
              <a:pPr/>
              <a:t>3/14/2023</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268078-7C63-40C9-97FB-19ED1922B3DB}"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5.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oleObject6.bin"/><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7.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oleObject" Target="../embeddings/oleObject8.bin"/><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13.bin"/><Relationship Id="rId18" Type="http://schemas.openxmlformats.org/officeDocument/2006/relationships/image" Target="../media/image42.wmf"/><Relationship Id="rId3" Type="http://schemas.openxmlformats.org/officeDocument/2006/relationships/image" Target="../media/image43.emf"/><Relationship Id="rId7" Type="http://schemas.openxmlformats.org/officeDocument/2006/relationships/image" Target="../media/image37.wmf"/><Relationship Id="rId12" Type="http://schemas.openxmlformats.org/officeDocument/2006/relationships/image" Target="../media/image39.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36.wmf"/><Relationship Id="rId15" Type="http://schemas.openxmlformats.org/officeDocument/2006/relationships/oleObject" Target="../embeddings/oleObject14.bin"/><Relationship Id="rId10" Type="http://schemas.openxmlformats.org/officeDocument/2006/relationships/image" Target="../media/image38.wmf"/><Relationship Id="rId4" Type="http://schemas.openxmlformats.org/officeDocument/2006/relationships/oleObject" Target="../embeddings/oleObject9.bin"/><Relationship Id="rId9" Type="http://schemas.openxmlformats.org/officeDocument/2006/relationships/oleObject" Target="../embeddings/oleObject11.bin"/><Relationship Id="rId14"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9.png"/><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10.png"/><Relationship Id="rId9"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gif"/><Relationship Id="rId7" Type="http://schemas.openxmlformats.org/officeDocument/2006/relationships/diagramColors" Target="../diagrams/colors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ultant.ru/document/cons_doc_LAW_156148/?frame=1#p11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03500" y="1196752"/>
            <a:ext cx="7772400" cy="1656184"/>
          </a:xfrm>
        </p:spPr>
        <p:txBody>
          <a:bodyPr>
            <a:noAutofit/>
          </a:bodyPr>
          <a:lstStyle/>
          <a:p>
            <a:pPr algn="ctr"/>
            <a:r>
              <a:rPr lang="ru-RU" sz="2800" dirty="0" smtClean="0"/>
              <a:t>ПРОГРАММА ОБУЧЕНИЯ и ПРОВЕРКИ ЗНАНИЙ  у ЭЛЕКТРОТЕХНИЧЕСКОГО и ЭЛЕКТРОТЕХНОЛОГИЧЕСКОГО ПЕРСОНАЛА                     </a:t>
            </a:r>
            <a:r>
              <a:rPr lang="en-US" sz="2800" dirty="0" smtClean="0"/>
              <a:t>II-IV </a:t>
            </a:r>
            <a:r>
              <a:rPr lang="ru-RU" sz="2800" dirty="0" smtClean="0"/>
              <a:t>гр. по ЭЛЕКТРОБЕЗОПАСНОСТИ</a:t>
            </a:r>
            <a:br>
              <a:rPr lang="ru-RU" sz="2800" dirty="0" smtClean="0"/>
            </a:br>
            <a:endParaRPr lang="en-US" sz="2800" dirty="0"/>
          </a:p>
        </p:txBody>
      </p:sp>
      <p:sp>
        <p:nvSpPr>
          <p:cNvPr id="5" name="Подзаголовок 4"/>
          <p:cNvSpPr>
            <a:spLocks noGrp="1"/>
          </p:cNvSpPr>
          <p:nvPr>
            <p:ph type="subTitle" idx="1"/>
          </p:nvPr>
        </p:nvSpPr>
        <p:spPr>
          <a:xfrm>
            <a:off x="683568" y="5877272"/>
            <a:ext cx="7772400" cy="266328"/>
          </a:xfrm>
        </p:spPr>
        <p:txBody>
          <a:bodyPr>
            <a:normAutofit fontScale="55000" lnSpcReduction="20000"/>
          </a:bodyPr>
          <a:lstStyle/>
          <a:p>
            <a:endParaRPr lang="en-US" dirty="0"/>
          </a:p>
        </p:txBody>
      </p:sp>
      <p:sp>
        <p:nvSpPr>
          <p:cNvPr id="7" name="TextBox 6"/>
          <p:cNvSpPr txBox="1"/>
          <p:nvPr/>
        </p:nvSpPr>
        <p:spPr>
          <a:xfrm>
            <a:off x="395536" y="3284984"/>
            <a:ext cx="8424936" cy="2862322"/>
          </a:xfrm>
          <a:prstGeom prst="rect">
            <a:avLst/>
          </a:prstGeom>
          <a:noFill/>
        </p:spPr>
        <p:txBody>
          <a:bodyPr wrap="square" rtlCol="0">
            <a:spAutoFit/>
          </a:bodyPr>
          <a:lstStyle/>
          <a:p>
            <a:pPr marL="342900" indent="-342900" algn="just">
              <a:buAutoNum type="arabicPeriod"/>
            </a:pPr>
            <a:r>
              <a:rPr lang="ru-RU" dirty="0" smtClean="0"/>
              <a:t>Общие  сведения об электроустановках.</a:t>
            </a:r>
          </a:p>
          <a:p>
            <a:pPr marL="342900" indent="-342900" algn="just">
              <a:buAutoNum type="arabicPeriod"/>
            </a:pPr>
            <a:r>
              <a:rPr lang="ru-RU" dirty="0" smtClean="0"/>
              <a:t>Требования к персоналу и его подготовке.</a:t>
            </a:r>
          </a:p>
          <a:p>
            <a:pPr marL="342900" indent="-342900" algn="just">
              <a:buAutoNum type="arabicPeriod"/>
            </a:pPr>
            <a:r>
              <a:rPr lang="ru-RU" dirty="0" smtClean="0"/>
              <a:t>Порядок и условия безопасного производства работ в действующих электроустановках.</a:t>
            </a:r>
          </a:p>
          <a:p>
            <a:pPr marL="342900" indent="-342900" algn="just">
              <a:buAutoNum type="arabicPeriod"/>
            </a:pPr>
            <a:r>
              <a:rPr lang="ru-RU" dirty="0" smtClean="0"/>
              <a:t>Защитные меры электробезопасности, заземление, </a:t>
            </a:r>
            <a:r>
              <a:rPr lang="ru-RU" dirty="0" err="1" smtClean="0"/>
              <a:t>зануление</a:t>
            </a:r>
            <a:r>
              <a:rPr lang="ru-RU" dirty="0" smtClean="0"/>
              <a:t>.</a:t>
            </a:r>
          </a:p>
          <a:p>
            <a:pPr marL="342900" indent="-342900" algn="just">
              <a:buAutoNum type="arabicPeriod"/>
            </a:pPr>
            <a:r>
              <a:rPr lang="ru-RU" dirty="0" smtClean="0"/>
              <a:t>Правила применения и испытания средств защиты, используемых в электроустановках.</a:t>
            </a:r>
          </a:p>
          <a:p>
            <a:pPr algn="just"/>
            <a:r>
              <a:rPr lang="ru-RU" dirty="0" smtClean="0"/>
              <a:t>6.  Правила освобождения пострадавших от действия электрического тока и  оказания им первой медицинской помощи. </a:t>
            </a:r>
          </a:p>
          <a:p>
            <a:pPr marL="342900" indent="-342900" algn="just">
              <a:buAutoNum type="arabicPeriod"/>
            </a:pPr>
            <a:endParaRPr lang="en-US" dirty="0"/>
          </a:p>
        </p:txBody>
      </p:sp>
      <p:pic>
        <p:nvPicPr>
          <p:cNvPr id="6" name="Рисунок 5" descr="Электротравматизм"/>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635304"/>
            <a:ext cx="1355628" cy="1191595"/>
          </a:xfrm>
          <a:prstGeom prst="rect">
            <a:avLst/>
          </a:prstGeom>
          <a:noFill/>
          <a:ln>
            <a:noFill/>
          </a:ln>
        </p:spPr>
      </p:pic>
      <p:sp>
        <p:nvSpPr>
          <p:cNvPr id="2" name="Прямоугольник 1"/>
          <p:cNvSpPr/>
          <p:nvPr/>
        </p:nvSpPr>
        <p:spPr>
          <a:xfrm>
            <a:off x="0" y="-1"/>
            <a:ext cx="9144000" cy="584775"/>
          </a:xfrm>
          <a:prstGeom prst="rect">
            <a:avLst/>
          </a:prstGeom>
        </p:spPr>
        <p:txBody>
          <a:bodyPr wrap="square">
            <a:spAutoFit/>
          </a:bodyPr>
          <a:lstStyle/>
          <a:p>
            <a:r>
              <a:rPr lang="ru-RU" sz="1600" dirty="0" smtClean="0"/>
              <a:t>                              </a:t>
            </a:r>
          </a:p>
          <a:p>
            <a:r>
              <a:rPr lang="ru-RU" sz="1600" dirty="0"/>
              <a:t> </a:t>
            </a:r>
            <a:r>
              <a:rPr lang="ru-RU" sz="1600" dirty="0" smtClean="0"/>
              <a:t>                                  ИНСТИТУТ ГИДРОДИНАМИКИ </a:t>
            </a:r>
            <a:r>
              <a:rPr lang="ru-RU" sz="1600" dirty="0" err="1" smtClean="0"/>
              <a:t>им.М.А</a:t>
            </a:r>
            <a:r>
              <a:rPr lang="ru-RU" sz="1600" dirty="0" smtClean="0"/>
              <a:t>. Лаврентьева СО РАН</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91264" cy="3024336"/>
          </a:xfrm>
        </p:spPr>
        <p:txBody>
          <a:bodyPr>
            <a:normAutofit/>
          </a:bodyPr>
          <a:lstStyle/>
          <a:p>
            <a:pPr marL="0" indent="0">
              <a:buNone/>
            </a:pPr>
            <a:r>
              <a:rPr lang="ru-RU" sz="2400" b="1" dirty="0" smtClean="0"/>
              <a:t>ЭЛЕКТРОБЕЗОПАСНОСТЬЮ</a:t>
            </a:r>
            <a:r>
              <a:rPr lang="ru-RU" sz="2400" dirty="0" smtClean="0"/>
              <a:t> </a:t>
            </a:r>
            <a:r>
              <a:rPr lang="ru-RU" sz="2400" dirty="0"/>
              <a:t>называется </a:t>
            </a:r>
            <a:r>
              <a:rPr lang="ru-RU" sz="2400" u="sng" dirty="0"/>
              <a:t>система организационных и технических мероприятий и средств</a:t>
            </a:r>
            <a:r>
              <a:rPr lang="ru-RU" sz="2400" dirty="0"/>
              <a:t>, обеспечивающих защиту людей от опасного и вредного воздействия на человека электрического тока, </a:t>
            </a:r>
            <a:r>
              <a:rPr lang="ru-RU" sz="2400" dirty="0" smtClean="0"/>
              <a:t>электрической дуги, электромагнитного </a:t>
            </a:r>
            <a:r>
              <a:rPr lang="ru-RU" sz="2400" dirty="0"/>
              <a:t>поля и статического электричества.</a:t>
            </a:r>
          </a:p>
          <a:p>
            <a:pPr marL="0" indent="0">
              <a:buNone/>
            </a:pPr>
            <a:endParaRPr lang="ru-RU" sz="2400"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10</a:t>
            </a:fld>
            <a:endParaRPr lang="en-US"/>
          </a:p>
        </p:txBody>
      </p:sp>
      <p:graphicFrame>
        <p:nvGraphicFramePr>
          <p:cNvPr id="5" name="Схема 4"/>
          <p:cNvGraphicFramePr/>
          <p:nvPr>
            <p:extLst>
              <p:ext uri="{D42A27DB-BD31-4B8C-83A1-F6EECF244321}">
                <p14:modId xmlns:p14="http://schemas.microsoft.com/office/powerpoint/2010/main" val="1347648315"/>
              </p:ext>
            </p:extLst>
          </p:nvPr>
        </p:nvGraphicFramePr>
        <p:xfrm>
          <a:off x="467544" y="2852936"/>
          <a:ext cx="828092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94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normAutofit/>
          </a:bodyPr>
          <a:lstStyle/>
          <a:p>
            <a:pPr algn="just"/>
            <a:r>
              <a:rPr lang="ru-RU" sz="2000" b="1" dirty="0" smtClean="0"/>
              <a:t>ПУЭ</a:t>
            </a:r>
            <a:r>
              <a:rPr lang="ru-RU" sz="2000" dirty="0" smtClean="0"/>
              <a:t> распространяются на вновь сооружаемые и реконструируемые электроустановки до 750 </a:t>
            </a:r>
            <a:r>
              <a:rPr lang="ru-RU" sz="2000" dirty="0" err="1" smtClean="0"/>
              <a:t>кВ.</a:t>
            </a:r>
            <a:r>
              <a:rPr lang="ru-RU" sz="2000" dirty="0" smtClean="0"/>
              <a:t> </a:t>
            </a:r>
            <a:r>
              <a:rPr lang="ru-RU" sz="2000" b="1" dirty="0" smtClean="0"/>
              <a:t> Электроустановка</a:t>
            </a:r>
            <a:r>
              <a:rPr lang="ru-RU" dirty="0" smtClean="0"/>
              <a:t> – </a:t>
            </a:r>
            <a:r>
              <a:rPr lang="ru-RU" sz="2000" dirty="0" smtClean="0"/>
              <a:t>совокупность машин, аппаратов, линий и вспомогательного оборудования (вместе с сооружениями и помещениями, в которых они установлены), предназначенные для производства, преобразования, трансформации, передачи, распределения электрической энергии и преобразования её в другой вид энергии.</a:t>
            </a:r>
          </a:p>
          <a:p>
            <a:pPr algn="just">
              <a:buNone/>
            </a:pPr>
            <a:endParaRPr lang="en-US"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11</a:t>
            </a:fld>
            <a:endParaRPr lang="en-US"/>
          </a:p>
        </p:txBody>
      </p:sp>
      <p:sp>
        <p:nvSpPr>
          <p:cNvPr id="5" name="Заголовок 1"/>
          <p:cNvSpPr>
            <a:spLocks noGrp="1"/>
          </p:cNvSpPr>
          <p:nvPr>
            <p:ph type="title"/>
          </p:nvPr>
        </p:nvSpPr>
        <p:spPr>
          <a:xfrm>
            <a:off x="457200" y="332656"/>
            <a:ext cx="8229600" cy="288032"/>
          </a:xfrm>
        </p:spPr>
        <p:txBody>
          <a:bodyPr>
            <a:normAutofit fontScale="90000"/>
          </a:bodyPr>
          <a:lstStyle/>
          <a:p>
            <a:r>
              <a:rPr lang="ru-RU" sz="2200" b="1" dirty="0" smtClean="0"/>
              <a:t>Правила устройства электроустановок ПУЭ.  Термины и определения</a:t>
            </a:r>
            <a:r>
              <a:rPr lang="ru-RU" sz="2000" dirty="0" smtClean="0"/>
              <a:t>.</a:t>
            </a:r>
            <a:endParaRPr lang="en-US" sz="2000" dirty="0"/>
          </a:p>
        </p:txBody>
      </p:sp>
      <p:pic>
        <p:nvPicPr>
          <p:cNvPr id="6" name="Рисунок 5" descr="http://go3.imgsmail.ru/imgpreview?key=4106b9f7a956dbd&amp;mb=imgdb_preview_324"/>
          <p:cNvPicPr/>
          <p:nvPr/>
        </p:nvPicPr>
        <p:blipFill>
          <a:blip r:embed="rId2" cstate="print"/>
          <a:srcRect/>
          <a:stretch>
            <a:fillRect/>
          </a:stretch>
        </p:blipFill>
        <p:spPr bwMode="auto">
          <a:xfrm>
            <a:off x="899592" y="3645024"/>
            <a:ext cx="3168352" cy="2304256"/>
          </a:xfrm>
          <a:prstGeom prst="rect">
            <a:avLst/>
          </a:prstGeom>
          <a:noFill/>
          <a:ln w="9525">
            <a:noFill/>
            <a:miter lim="800000"/>
            <a:headEnd/>
            <a:tailEnd/>
          </a:ln>
        </p:spPr>
      </p:pic>
      <p:pic>
        <p:nvPicPr>
          <p:cNvPr id="7" name="Рисунок 6" descr="http://www.by.all.biz/img/by/catalog/23276.jpeg"/>
          <p:cNvPicPr/>
          <p:nvPr/>
        </p:nvPicPr>
        <p:blipFill>
          <a:blip r:embed="rId3" cstate="print"/>
          <a:srcRect/>
          <a:stretch>
            <a:fillRect/>
          </a:stretch>
        </p:blipFill>
        <p:spPr bwMode="auto">
          <a:xfrm>
            <a:off x="4788024" y="3728065"/>
            <a:ext cx="3240360" cy="2376264"/>
          </a:xfrm>
          <a:prstGeom prst="rect">
            <a:avLst/>
          </a:prstGeom>
          <a:noFill/>
          <a:ln w="9525">
            <a:noFill/>
            <a:miter lim="800000"/>
            <a:headEnd/>
            <a:tailEnd/>
          </a:ln>
        </p:spPr>
      </p:pic>
    </p:spTree>
    <p:extLst>
      <p:ext uri="{BB962C8B-B14F-4D97-AF65-F5344CB8AC3E}">
        <p14:creationId xmlns:p14="http://schemas.microsoft.com/office/powerpoint/2010/main" val="931560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normAutofit/>
          </a:bodyPr>
          <a:lstStyle/>
          <a:p>
            <a:pPr algn="just"/>
            <a:r>
              <a:rPr lang="ru-RU" sz="2000" b="1" dirty="0" err="1" smtClean="0"/>
              <a:t>Электропомещения</a:t>
            </a:r>
            <a:r>
              <a:rPr lang="ru-RU" sz="2000" b="1" dirty="0" smtClean="0"/>
              <a:t> </a:t>
            </a:r>
            <a:r>
              <a:rPr lang="ru-RU" sz="2000" dirty="0" smtClean="0"/>
              <a:t>— помещения или отгороженные  (например, сетками) части помещения, в которых расположено электрооборудование, доступное только для квалифицированного обслуживающего персонала.</a:t>
            </a:r>
          </a:p>
          <a:p>
            <a:pPr algn="just"/>
            <a:endParaRPr lang="ru-RU" sz="2000" dirty="0" smtClean="0"/>
          </a:p>
        </p:txBody>
      </p:sp>
      <p:sp>
        <p:nvSpPr>
          <p:cNvPr id="5" name="Номер слайда 4"/>
          <p:cNvSpPr>
            <a:spLocks noGrp="1"/>
          </p:cNvSpPr>
          <p:nvPr>
            <p:ph type="sldNum" sz="quarter" idx="12"/>
          </p:nvPr>
        </p:nvSpPr>
        <p:spPr/>
        <p:txBody>
          <a:bodyPr/>
          <a:lstStyle/>
          <a:p>
            <a:fld id="{80268078-7C63-40C9-97FB-19ED1922B3DB}" type="slidenum">
              <a:rPr lang="en-US" smtClean="0"/>
              <a:pPr/>
              <a:t>12</a:t>
            </a:fld>
            <a:endParaRPr lang="en-US"/>
          </a:p>
        </p:txBody>
      </p:sp>
      <p:pic>
        <p:nvPicPr>
          <p:cNvPr id="6" name="Рисунок 5" descr="http://img.travel.ru/images2/2011/07/object191254/020_178_Russian_Absetzers_10072011.jpg"/>
          <p:cNvPicPr/>
          <p:nvPr/>
        </p:nvPicPr>
        <p:blipFill>
          <a:blip r:embed="rId2" cstate="print"/>
          <a:srcRect b="4665"/>
          <a:stretch>
            <a:fillRect/>
          </a:stretch>
        </p:blipFill>
        <p:spPr bwMode="auto">
          <a:xfrm>
            <a:off x="5868144" y="2366906"/>
            <a:ext cx="2414693" cy="3726390"/>
          </a:xfrm>
          <a:prstGeom prst="rect">
            <a:avLst/>
          </a:prstGeom>
          <a:noFill/>
          <a:ln w="9525">
            <a:noFill/>
            <a:miter lim="800000"/>
            <a:headEnd/>
            <a:tailEnd/>
          </a:ln>
        </p:spPr>
      </p:pic>
      <p:pic>
        <p:nvPicPr>
          <p:cNvPr id="8" name="Рисунок 7" descr="http://ststob.ru/d/45530/d/dsc00468.jpg"/>
          <p:cNvPicPr/>
          <p:nvPr/>
        </p:nvPicPr>
        <p:blipFill>
          <a:blip r:embed="rId3" cstate="print"/>
          <a:srcRect b="12500"/>
          <a:stretch>
            <a:fillRect/>
          </a:stretch>
        </p:blipFill>
        <p:spPr bwMode="auto">
          <a:xfrm>
            <a:off x="899592" y="2708920"/>
            <a:ext cx="4608512" cy="3304052"/>
          </a:xfrm>
          <a:prstGeom prst="rect">
            <a:avLst/>
          </a:prstGeom>
          <a:noFill/>
          <a:ln w="9525">
            <a:noFill/>
            <a:miter lim="800000"/>
            <a:headEnd/>
            <a:tailEnd/>
          </a:ln>
        </p:spPr>
      </p:pic>
      <p:sp>
        <p:nvSpPr>
          <p:cNvPr id="9" name="Заголовок 1"/>
          <p:cNvSpPr>
            <a:spLocks noGrp="1"/>
          </p:cNvSpPr>
          <p:nvPr>
            <p:ph type="title"/>
          </p:nvPr>
        </p:nvSpPr>
        <p:spPr>
          <a:xfrm>
            <a:off x="457200" y="476672"/>
            <a:ext cx="8229600" cy="360040"/>
          </a:xfrm>
        </p:spPr>
        <p:txBody>
          <a:bodyPr>
            <a:normAutofit/>
          </a:bodyPr>
          <a:lstStyle/>
          <a:p>
            <a:r>
              <a:rPr lang="ru-RU" sz="2000" dirty="0" smtClean="0"/>
              <a:t>Правила устройства электроустановок ПУЭ. Термины и определения.</a:t>
            </a:r>
            <a:endParaRPr lang="en-US" sz="2000" dirty="0"/>
          </a:p>
        </p:txBody>
      </p:sp>
    </p:spTree>
    <p:extLst>
      <p:ext uri="{BB962C8B-B14F-4D97-AF65-F5344CB8AC3E}">
        <p14:creationId xmlns:p14="http://schemas.microsoft.com/office/powerpoint/2010/main" val="363716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1268760"/>
            <a:ext cx="8183880" cy="4824536"/>
          </a:xfrm>
        </p:spPr>
        <p:txBody>
          <a:bodyPr>
            <a:normAutofit fontScale="55000" lnSpcReduction="20000"/>
          </a:bodyPr>
          <a:lstStyle/>
          <a:p>
            <a:pPr marL="265113" indent="7938" algn="ctr">
              <a:buNone/>
            </a:pPr>
            <a:endParaRPr lang="ru-RU" b="1" dirty="0" smtClean="0"/>
          </a:p>
          <a:p>
            <a:pPr marL="265113" indent="7938" algn="ctr">
              <a:buNone/>
            </a:pPr>
            <a:r>
              <a:rPr lang="ru-RU" b="1" dirty="0" smtClean="0"/>
              <a:t>Размещение </a:t>
            </a:r>
          </a:p>
          <a:p>
            <a:r>
              <a:rPr lang="ru-RU" sz="2900" b="1" dirty="0" smtClean="0"/>
              <a:t>Открытые электроустановки </a:t>
            </a:r>
            <a:r>
              <a:rPr lang="ru-RU" sz="2900" dirty="0" smtClean="0"/>
              <a:t>– не защищенные от атмосферных воздействий</a:t>
            </a:r>
          </a:p>
          <a:p>
            <a:r>
              <a:rPr lang="ru-RU" sz="2900" b="1" dirty="0" smtClean="0"/>
              <a:t>Закрытые электроустановки –</a:t>
            </a:r>
            <a:r>
              <a:rPr lang="ru-RU" sz="2900" dirty="0" smtClean="0"/>
              <a:t> расположены внутри зданий /помещений</a:t>
            </a:r>
          </a:p>
          <a:p>
            <a:pPr marL="0" indent="0">
              <a:buNone/>
            </a:pPr>
            <a:r>
              <a:rPr lang="ru-RU" sz="2900" b="1" dirty="0"/>
              <a:t> </a:t>
            </a:r>
            <a:r>
              <a:rPr lang="ru-RU" sz="2900" b="1" dirty="0" smtClean="0"/>
              <a:t>                                                                   </a:t>
            </a:r>
          </a:p>
          <a:p>
            <a:pPr marL="0" indent="0">
              <a:buNone/>
            </a:pPr>
            <a:r>
              <a:rPr lang="ru-RU" sz="2900" b="1" dirty="0"/>
              <a:t> </a:t>
            </a:r>
            <a:r>
              <a:rPr lang="ru-RU" sz="2900" b="1" dirty="0" smtClean="0"/>
              <a:t>                                                            </a:t>
            </a:r>
            <a:r>
              <a:rPr lang="ru-RU" sz="2900" b="1" dirty="0" err="1" smtClean="0"/>
              <a:t>Электропомещения</a:t>
            </a:r>
            <a:endParaRPr lang="ru-RU" sz="2900" b="1" dirty="0" smtClean="0"/>
          </a:p>
          <a:p>
            <a:r>
              <a:rPr lang="ru-RU" sz="2900" b="1" dirty="0" smtClean="0"/>
              <a:t>Сухие</a:t>
            </a:r>
            <a:r>
              <a:rPr lang="ru-RU" sz="2900" dirty="0" smtClean="0"/>
              <a:t>-помещения, в которых относительная влажность воздуха не превышает 60 %.</a:t>
            </a:r>
          </a:p>
          <a:p>
            <a:r>
              <a:rPr lang="ru-RU" sz="2900" b="1" dirty="0" smtClean="0"/>
              <a:t>Влажные</a:t>
            </a:r>
            <a:r>
              <a:rPr lang="ru-RU" sz="2900" dirty="0" smtClean="0"/>
              <a:t>  - влажность воздуха более 60 %, но не превышает 75 %.</a:t>
            </a:r>
          </a:p>
          <a:p>
            <a:r>
              <a:rPr lang="ru-RU" sz="2900" b="1" dirty="0" smtClean="0"/>
              <a:t>Сырые</a:t>
            </a:r>
            <a:r>
              <a:rPr lang="ru-RU" sz="2900" dirty="0" smtClean="0"/>
              <a:t>  - влажность воздуха превышает 75 %.</a:t>
            </a:r>
          </a:p>
          <a:p>
            <a:r>
              <a:rPr lang="ru-RU" sz="2900" b="1" dirty="0" smtClean="0"/>
              <a:t>Особо сырые </a:t>
            </a:r>
            <a:r>
              <a:rPr lang="ru-RU" sz="2900" dirty="0" smtClean="0"/>
              <a:t> - относительная влажность воздуха близка к 100 % (потолок, стены, пол и предметы, находящиеся в помещении, покрыты влагой).</a:t>
            </a:r>
          </a:p>
          <a:p>
            <a:r>
              <a:rPr lang="ru-RU" sz="2900" b="1" dirty="0" smtClean="0"/>
              <a:t>Жаркие</a:t>
            </a:r>
            <a:r>
              <a:rPr lang="ru-RU" sz="2900" dirty="0" smtClean="0"/>
              <a:t>  - температура воздуха постоянно или периодически (более 1 суток) превышает +35 °С.</a:t>
            </a:r>
          </a:p>
          <a:p>
            <a:r>
              <a:rPr lang="ru-RU" sz="2900" b="1" dirty="0" smtClean="0"/>
              <a:t>Пыльные</a:t>
            </a:r>
            <a:r>
              <a:rPr lang="ru-RU" sz="2900" dirty="0" smtClean="0"/>
              <a:t>  - по условиям производства выделяется технологическая пыль:</a:t>
            </a:r>
          </a:p>
          <a:p>
            <a:pPr>
              <a:buFont typeface="Wingdings" pitchFamily="2" charset="2"/>
              <a:buChar char="ü"/>
            </a:pPr>
            <a:r>
              <a:rPr lang="ru-RU" sz="2900" dirty="0" smtClean="0"/>
              <a:t>пыльные помещения с токопроводящей пылью,</a:t>
            </a:r>
          </a:p>
          <a:p>
            <a:pPr>
              <a:buFont typeface="Wingdings" pitchFamily="2" charset="2"/>
              <a:buChar char="ü"/>
            </a:pPr>
            <a:r>
              <a:rPr lang="ru-RU" sz="2900" dirty="0" smtClean="0"/>
              <a:t>пыльные помещения с </a:t>
            </a:r>
            <a:r>
              <a:rPr lang="ru-RU" sz="2900" dirty="0" err="1" smtClean="0"/>
              <a:t>нетокопроводящей</a:t>
            </a:r>
            <a:r>
              <a:rPr lang="ru-RU" sz="2900" dirty="0" smtClean="0"/>
              <a:t> пылью.</a:t>
            </a:r>
          </a:p>
          <a:p>
            <a:r>
              <a:rPr lang="ru-RU" sz="2900" b="1" dirty="0" smtClean="0"/>
              <a:t>Помещения с химически активной или органической средой</a:t>
            </a:r>
            <a:r>
              <a:rPr lang="ru-RU" sz="2900" dirty="0" smtClean="0"/>
              <a:t> - постоянно или в течение длительного времени содержатся агрессивные пары, газы, жидкости, образуются отложения или плесень.</a:t>
            </a:r>
          </a:p>
          <a:p>
            <a:endParaRPr lang="ru-RU" dirty="0" smtClean="0"/>
          </a:p>
        </p:txBody>
      </p:sp>
      <p:sp>
        <p:nvSpPr>
          <p:cNvPr id="4" name="Нижний колонтитул 3"/>
          <p:cNvSpPr>
            <a:spLocks noGrp="1"/>
          </p:cNvSpPr>
          <p:nvPr>
            <p:ph type="ftr" sz="quarter" idx="11"/>
          </p:nvPr>
        </p:nvSpPr>
        <p:spPr/>
        <p:txBody>
          <a:bodyPr/>
          <a:lstStyle/>
          <a:p>
            <a:pPr algn="r"/>
            <a:endParaRPr lang="en-US" dirty="0">
              <a:solidFill>
                <a:schemeClr val="accent4">
                  <a:lumMod val="20000"/>
                  <a:lumOff val="80000"/>
                </a:schemeClr>
              </a:solidFill>
            </a:endParaRPr>
          </a:p>
        </p:txBody>
      </p:sp>
      <p:sp>
        <p:nvSpPr>
          <p:cNvPr id="5" name="Заголовок 4"/>
          <p:cNvSpPr>
            <a:spLocks noGrp="1"/>
          </p:cNvSpPr>
          <p:nvPr>
            <p:ph type="title"/>
          </p:nvPr>
        </p:nvSpPr>
        <p:spPr>
          <a:xfrm>
            <a:off x="457200" y="704088"/>
            <a:ext cx="8229600" cy="636680"/>
          </a:xfrm>
        </p:spPr>
        <p:txBody>
          <a:bodyPr>
            <a:normAutofit fontScale="90000"/>
          </a:bodyPr>
          <a:lstStyle/>
          <a:p>
            <a:pPr marL="265113" indent="7938" algn="ctr"/>
            <a:r>
              <a:rPr lang="ru-RU" sz="2400" b="1" dirty="0" smtClean="0"/>
              <a:t>Размещение электроустановок.                                                Классификация </a:t>
            </a:r>
            <a:r>
              <a:rPr lang="ru-RU" sz="2400" b="1" dirty="0" err="1" smtClean="0"/>
              <a:t>электропомещений</a:t>
            </a:r>
            <a:r>
              <a:rPr lang="ru-RU" sz="2800" b="1" dirty="0" smtClean="0"/>
              <a:t>.</a:t>
            </a:r>
          </a:p>
        </p:txBody>
      </p:sp>
      <p:sp>
        <p:nvSpPr>
          <p:cNvPr id="6" name="Номер слайда 5"/>
          <p:cNvSpPr>
            <a:spLocks noGrp="1"/>
          </p:cNvSpPr>
          <p:nvPr>
            <p:ph type="sldNum" sz="quarter" idx="12"/>
          </p:nvPr>
        </p:nvSpPr>
        <p:spPr/>
        <p:txBody>
          <a:bodyPr/>
          <a:lstStyle/>
          <a:p>
            <a:fld id="{70885CC8-8F44-4A21-8745-9F00B8BF3831}" type="slidenum">
              <a:rPr lang="en-US" smtClean="0"/>
              <a:pPr/>
              <a:t>13</a:t>
            </a:fld>
            <a:endParaRPr lang="en-US"/>
          </a:p>
        </p:txBody>
      </p:sp>
    </p:spTree>
    <p:extLst>
      <p:ext uri="{BB962C8B-B14F-4D97-AF65-F5344CB8AC3E}">
        <p14:creationId xmlns:p14="http://schemas.microsoft.com/office/powerpoint/2010/main" val="1431169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lgn="r"/>
            <a:endParaRPr lang="en-US" dirty="0">
              <a:solidFill>
                <a:schemeClr val="accent4">
                  <a:lumMod val="20000"/>
                  <a:lumOff val="80000"/>
                </a:schemeClr>
              </a:solidFill>
            </a:endParaRPr>
          </a:p>
        </p:txBody>
      </p:sp>
      <p:graphicFrame>
        <p:nvGraphicFramePr>
          <p:cNvPr id="6" name="Содержимое 5"/>
          <p:cNvGraphicFramePr>
            <a:graphicFrameLocks noGrp="1"/>
          </p:cNvGraphicFramePr>
          <p:nvPr>
            <p:ph idx="1"/>
          </p:nvPr>
        </p:nvGraphicFramePr>
        <p:xfrm>
          <a:off x="467544" y="1196752"/>
          <a:ext cx="8183562" cy="4823452"/>
        </p:xfrm>
        <a:graphic>
          <a:graphicData uri="http://schemas.openxmlformats.org/drawingml/2006/table">
            <a:tbl>
              <a:tblPr firstRow="1" bandRow="1">
                <a:tableStyleId>{5C22544A-7EE6-4342-B048-85BDC9FD1C3A}</a:tableStyleId>
              </a:tblPr>
              <a:tblGrid>
                <a:gridCol w="1980530"/>
                <a:gridCol w="6203032"/>
              </a:tblGrid>
              <a:tr h="544874">
                <a:tc>
                  <a:txBody>
                    <a:bodyPr/>
                    <a:lstStyle/>
                    <a:p>
                      <a:pPr algn="ctr"/>
                      <a:r>
                        <a:rPr lang="ru-RU" sz="1400" dirty="0" smtClean="0"/>
                        <a:t>Помещение, территория</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Условия создающие</a:t>
                      </a:r>
                      <a:r>
                        <a:rPr lang="ru-RU" sz="1400" baseline="0" dirty="0" smtClean="0"/>
                        <a:t> опасности</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1058">
                <a:tc>
                  <a:txBody>
                    <a:bodyPr/>
                    <a:lstStyle/>
                    <a:p>
                      <a:r>
                        <a:rPr lang="ru-RU" sz="1600" dirty="0" smtClean="0"/>
                        <a:t>помещения без повышенной опасности</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Отсутствуют условия, создающие повышенную или особую опасность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677">
                <a:tc>
                  <a:txBody>
                    <a:bodyPr/>
                    <a:lstStyle/>
                    <a:p>
                      <a:r>
                        <a:rPr lang="ru-RU" sz="1600" dirty="0" smtClean="0"/>
                        <a:t>помещения с повышенной опасностью</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buFont typeface="Wingdings" pitchFamily="2" charset="2"/>
                        <a:buNone/>
                      </a:pPr>
                      <a:r>
                        <a:rPr kumimoji="0" lang="ru-RU" sz="1600" kern="1200" dirty="0" smtClean="0">
                          <a:solidFill>
                            <a:schemeClr val="dk1"/>
                          </a:solidFill>
                          <a:latin typeface="+mn-lt"/>
                          <a:ea typeface="+mn-ea"/>
                          <a:cs typeface="+mn-cs"/>
                        </a:rPr>
                        <a:t>Наличием одного из следующих условий, создающих повышенную опасность:</a:t>
                      </a:r>
                    </a:p>
                    <a:p>
                      <a:pPr marL="0" algn="l" rtl="0" eaLnBrk="1" latinLnBrk="0" hangingPunct="1">
                        <a:buFont typeface="Wingdings" pitchFamily="2" charset="2"/>
                        <a:buChar char="§"/>
                      </a:pPr>
                      <a:r>
                        <a:rPr kumimoji="0" lang="ru-RU" sz="1600" kern="1200" dirty="0" smtClean="0">
                          <a:solidFill>
                            <a:schemeClr val="dk1"/>
                          </a:solidFill>
                          <a:latin typeface="+mn-lt"/>
                          <a:ea typeface="+mn-ea"/>
                          <a:cs typeface="+mn-cs"/>
                        </a:rPr>
                        <a:t>сырость </a:t>
                      </a:r>
                    </a:p>
                    <a:p>
                      <a:pPr marL="0" algn="l" rtl="0" eaLnBrk="1" latinLnBrk="0" hangingPunct="1">
                        <a:buFont typeface="Wingdings" pitchFamily="2" charset="2"/>
                        <a:buChar char="§"/>
                      </a:pPr>
                      <a:r>
                        <a:rPr kumimoji="0" lang="ru-RU" sz="1600" kern="1200" dirty="0" smtClean="0">
                          <a:solidFill>
                            <a:schemeClr val="dk1"/>
                          </a:solidFill>
                          <a:latin typeface="+mn-lt"/>
                          <a:ea typeface="+mn-ea"/>
                          <a:cs typeface="+mn-cs"/>
                        </a:rPr>
                        <a:t>токопроводящая пыль;</a:t>
                      </a:r>
                    </a:p>
                    <a:p>
                      <a:pPr marL="0" algn="l" rtl="0" eaLnBrk="1" latinLnBrk="0" hangingPunct="1">
                        <a:buFont typeface="Wingdings" pitchFamily="2" charset="2"/>
                        <a:buChar char="§"/>
                      </a:pPr>
                      <a:r>
                        <a:rPr kumimoji="0" lang="ru-RU" sz="1600" kern="1200" dirty="0" smtClean="0">
                          <a:solidFill>
                            <a:schemeClr val="dk1"/>
                          </a:solidFill>
                          <a:latin typeface="+mn-lt"/>
                          <a:ea typeface="+mn-ea"/>
                          <a:cs typeface="+mn-cs"/>
                        </a:rPr>
                        <a:t>токопроводящие полы (металлические, земляные, железобетонные, кирпичные и т.п.);</a:t>
                      </a:r>
                    </a:p>
                    <a:p>
                      <a:pPr marL="0" algn="l" rtl="0" eaLnBrk="1" latinLnBrk="0" hangingPunct="1">
                        <a:buFont typeface="Wingdings" pitchFamily="2" charset="2"/>
                        <a:buChar char="§"/>
                      </a:pPr>
                      <a:r>
                        <a:rPr kumimoji="0" lang="ru-RU" sz="1600" kern="1200" dirty="0" smtClean="0">
                          <a:solidFill>
                            <a:schemeClr val="dk1"/>
                          </a:solidFill>
                          <a:latin typeface="+mn-lt"/>
                          <a:ea typeface="+mn-ea"/>
                          <a:cs typeface="+mn-cs"/>
                        </a:rPr>
                        <a:t>высокая температура;</a:t>
                      </a:r>
                    </a:p>
                    <a:p>
                      <a:pPr marL="0" algn="l" rtl="0" eaLnBrk="1" latinLnBrk="0" hangingPunct="1">
                        <a:buFont typeface="Wingdings" pitchFamily="2" charset="2"/>
                        <a:buChar char="§"/>
                      </a:pPr>
                      <a:r>
                        <a:rPr kumimoji="0" lang="ru-RU" sz="1600" kern="1200" dirty="0" smtClean="0">
                          <a:solidFill>
                            <a:schemeClr val="dk1"/>
                          </a:solidFill>
                          <a:latin typeface="+mn-lt"/>
                          <a:ea typeface="+mn-ea"/>
                          <a:cs typeface="+mn-cs"/>
                        </a:rPr>
                        <a:t>возможность одновременного прикосновения человека к металлоконструкциям зданий, имеющим соединение с землей, технологическим аппаратам, (СПЧ), с одной стороны, и к металлическим корпусам электрооборудования (ОПЧ) - с другой.</a:t>
                      </a:r>
                      <a:endParaRPr kumimoji="0" 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Заголовок 4"/>
          <p:cNvSpPr>
            <a:spLocks noGrp="1"/>
          </p:cNvSpPr>
          <p:nvPr>
            <p:ph type="title"/>
          </p:nvPr>
        </p:nvSpPr>
        <p:spPr>
          <a:xfrm>
            <a:off x="457200" y="260648"/>
            <a:ext cx="8686800" cy="720080"/>
          </a:xfrm>
        </p:spPr>
        <p:txBody>
          <a:bodyPr>
            <a:noAutofit/>
          </a:bodyPr>
          <a:lstStyle/>
          <a:p>
            <a:pPr algn="ct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Классификация  помещений   </a:t>
            </a:r>
            <a:br>
              <a:rPr lang="ru-RU" sz="2000" b="1" dirty="0" smtClean="0"/>
            </a:br>
            <a:r>
              <a:rPr lang="ru-RU" sz="2000" b="1" dirty="0" smtClean="0"/>
              <a:t>по  опасности поражения  электрическим током</a:t>
            </a:r>
            <a:endParaRPr lang="en-US" sz="2400" dirty="0"/>
          </a:p>
        </p:txBody>
      </p:sp>
      <p:sp>
        <p:nvSpPr>
          <p:cNvPr id="7" name="Номер слайда 6"/>
          <p:cNvSpPr>
            <a:spLocks noGrp="1"/>
          </p:cNvSpPr>
          <p:nvPr>
            <p:ph type="sldNum" sz="quarter" idx="12"/>
          </p:nvPr>
        </p:nvSpPr>
        <p:spPr/>
        <p:txBody>
          <a:bodyPr/>
          <a:lstStyle/>
          <a:p>
            <a:fld id="{70885CC8-8F44-4A21-8745-9F00B8BF3831}" type="slidenum">
              <a:rPr lang="en-US" smtClean="0"/>
              <a:pPr/>
              <a:t>14</a:t>
            </a:fld>
            <a:endParaRPr lang="en-US"/>
          </a:p>
        </p:txBody>
      </p:sp>
    </p:spTree>
    <p:extLst>
      <p:ext uri="{BB962C8B-B14F-4D97-AF65-F5344CB8AC3E}">
        <p14:creationId xmlns:p14="http://schemas.microsoft.com/office/powerpoint/2010/main" val="381148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lgn="r"/>
            <a:endParaRPr lang="en-US" dirty="0">
              <a:solidFill>
                <a:schemeClr val="accent4">
                  <a:lumMod val="20000"/>
                  <a:lumOff val="80000"/>
                </a:schemeClr>
              </a:solidFill>
            </a:endParaRPr>
          </a:p>
        </p:txBody>
      </p:sp>
      <p:graphicFrame>
        <p:nvGraphicFramePr>
          <p:cNvPr id="6" name="Содержимое 5"/>
          <p:cNvGraphicFramePr>
            <a:graphicFrameLocks noGrp="1"/>
          </p:cNvGraphicFramePr>
          <p:nvPr>
            <p:ph idx="1"/>
          </p:nvPr>
        </p:nvGraphicFramePr>
        <p:xfrm>
          <a:off x="539552" y="1844824"/>
          <a:ext cx="8183562" cy="3083560"/>
        </p:xfrm>
        <a:graphic>
          <a:graphicData uri="http://schemas.openxmlformats.org/drawingml/2006/table">
            <a:tbl>
              <a:tblPr firstRow="1" bandRow="1">
                <a:tableStyleId>{5C22544A-7EE6-4342-B048-85BDC9FD1C3A}</a:tableStyleId>
              </a:tblPr>
              <a:tblGrid>
                <a:gridCol w="2556594"/>
                <a:gridCol w="5626968"/>
              </a:tblGrid>
              <a:tr h="370840">
                <a:tc>
                  <a:txBody>
                    <a:bodyPr/>
                    <a:lstStyle/>
                    <a:p>
                      <a:pPr algn="ctr"/>
                      <a:r>
                        <a:rPr lang="ru-RU" sz="1400" dirty="0" smtClean="0"/>
                        <a:t>Помещение, территория</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Условия создающие</a:t>
                      </a:r>
                      <a:r>
                        <a:rPr lang="ru-RU" sz="1400" baseline="0" dirty="0" smtClean="0"/>
                        <a:t> опасности</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600" dirty="0" smtClean="0"/>
                        <a:t>Особо опасные помещения</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Наличие одного из следующих условий, создающих особую опасность:</a:t>
                      </a:r>
                    </a:p>
                    <a:p>
                      <a:r>
                        <a:rPr lang="ru-RU" sz="1600" dirty="0" smtClean="0"/>
                        <a:t>-особая сырость;</a:t>
                      </a:r>
                    </a:p>
                    <a:p>
                      <a:r>
                        <a:rPr lang="ru-RU" sz="1600" dirty="0" smtClean="0"/>
                        <a:t>-химически активная или органическая среда;</a:t>
                      </a:r>
                    </a:p>
                    <a:p>
                      <a:r>
                        <a:rPr lang="ru-RU" sz="1600" dirty="0" smtClean="0"/>
                        <a:t>-одновременно два или более условий повышенной опасности.</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400" dirty="0" smtClean="0"/>
                        <a:t>Территория размещения наружных электроустановок</a:t>
                      </a:r>
                    </a:p>
                    <a:p>
                      <a:r>
                        <a:rPr lang="ru-RU" sz="1400" dirty="0" smtClean="0"/>
                        <a:t>(на открытом воздухе,</a:t>
                      </a:r>
                    </a:p>
                    <a:p>
                      <a:r>
                        <a:rPr lang="ru-RU" sz="1400" dirty="0" smtClean="0"/>
                        <a:t>под навесом, за сетчатым ограждением)</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По опасности поражения людей электрическим током эта территория</a:t>
                      </a:r>
                      <a:r>
                        <a:rPr lang="ru-RU" sz="1600" baseline="0" dirty="0" smtClean="0"/>
                        <a:t> приравнивается </a:t>
                      </a:r>
                      <a:r>
                        <a:rPr lang="ru-RU" sz="1600" dirty="0" smtClean="0"/>
                        <a:t>к особо опасному помещению.</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611560" y="5301208"/>
            <a:ext cx="8208912" cy="584775"/>
          </a:xfrm>
          <a:prstGeom prst="rect">
            <a:avLst/>
          </a:prstGeom>
        </p:spPr>
        <p:txBody>
          <a:bodyPr wrap="square">
            <a:spAutoFit/>
          </a:bodyPr>
          <a:lstStyle/>
          <a:p>
            <a:r>
              <a:rPr lang="ru-RU" sz="1600" dirty="0" smtClean="0"/>
              <a:t>Особо неблагоприятные условия – металлические емкости, колодцы, тоннели, котлы и т.д.</a:t>
            </a:r>
            <a:endParaRPr lang="en-US" sz="1600" dirty="0"/>
          </a:p>
        </p:txBody>
      </p:sp>
      <p:sp>
        <p:nvSpPr>
          <p:cNvPr id="7" name="Заголовок 6"/>
          <p:cNvSpPr>
            <a:spLocks noGrp="1"/>
          </p:cNvSpPr>
          <p:nvPr>
            <p:ph type="title"/>
          </p:nvPr>
        </p:nvSpPr>
        <p:spPr>
          <a:xfrm>
            <a:off x="457200" y="704088"/>
            <a:ext cx="8229600" cy="852704"/>
          </a:xfrm>
        </p:spPr>
        <p:txBody>
          <a:bodyPr>
            <a:normAutofit/>
          </a:bodyPr>
          <a:lstStyle/>
          <a:p>
            <a:pPr algn="ctr"/>
            <a:r>
              <a:rPr lang="ru-RU" sz="2400" b="1" dirty="0"/>
              <a:t>Классификация  помещений   </a:t>
            </a:r>
            <a:br>
              <a:rPr lang="ru-RU" sz="2400" b="1" dirty="0"/>
            </a:br>
            <a:r>
              <a:rPr lang="ru-RU" sz="2400" b="1" dirty="0"/>
              <a:t>по  опасности поражения  электрическим током</a:t>
            </a:r>
            <a:endParaRPr lang="en-US" sz="2400" dirty="0"/>
          </a:p>
        </p:txBody>
      </p:sp>
      <p:sp>
        <p:nvSpPr>
          <p:cNvPr id="8" name="Номер слайда 7"/>
          <p:cNvSpPr>
            <a:spLocks noGrp="1"/>
          </p:cNvSpPr>
          <p:nvPr>
            <p:ph type="sldNum" sz="quarter" idx="12"/>
          </p:nvPr>
        </p:nvSpPr>
        <p:spPr/>
        <p:txBody>
          <a:bodyPr/>
          <a:lstStyle/>
          <a:p>
            <a:fld id="{70885CC8-8F44-4A21-8745-9F00B8BF3831}" type="slidenum">
              <a:rPr lang="en-US" smtClean="0"/>
              <a:pPr/>
              <a:t>15</a:t>
            </a:fld>
            <a:endParaRPr lang="en-US"/>
          </a:p>
        </p:txBody>
      </p:sp>
    </p:spTree>
    <p:extLst>
      <p:ext uri="{BB962C8B-B14F-4D97-AF65-F5344CB8AC3E}">
        <p14:creationId xmlns:p14="http://schemas.microsoft.com/office/powerpoint/2010/main" val="124240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vert="horz" lIns="91440" tIns="45720" rIns="91440" bIns="45720" rtlCol="0" anchor="ctr">
            <a:normAutofit/>
          </a:bodyPr>
          <a:lstStyle/>
          <a:p>
            <a:r>
              <a:rPr lang="ru-RU"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Задачи</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sz="half" idx="1"/>
          </p:nvPr>
        </p:nvSpPr>
        <p:spPr>
          <a:xfrm>
            <a:off x="323528" y="908720"/>
            <a:ext cx="8496944" cy="5217443"/>
          </a:xfrm>
        </p:spPr>
        <p:txBody>
          <a:bodyPr>
            <a:normAutofit/>
          </a:bodyPr>
          <a:lstStyle/>
          <a:p>
            <a:endParaRPr lang="ru-RU" sz="2000" u="sng" dirty="0" smtClean="0"/>
          </a:p>
          <a:p>
            <a:endParaRPr lang="ru-RU" sz="2000" u="sng" dirty="0"/>
          </a:p>
          <a:p>
            <a:r>
              <a:rPr lang="ru-RU" sz="2000" u="sng" dirty="0" smtClean="0"/>
              <a:t>Задача 1.</a:t>
            </a:r>
            <a:r>
              <a:rPr lang="ru-RU" sz="2000" dirty="0" smtClean="0"/>
              <a:t> К какому помещению в отношении опасности поражения электрическим током относится аудитория, в которой вы находитесь?</a:t>
            </a:r>
          </a:p>
          <a:p>
            <a:r>
              <a:rPr lang="ru-RU" sz="2000" u="sng" dirty="0" smtClean="0"/>
              <a:t>Задача 2. </a:t>
            </a:r>
            <a:r>
              <a:rPr lang="ru-RU" sz="2000" dirty="0" smtClean="0"/>
              <a:t>В производственном помещении с земляным полом и влажностью воздуха 78% установлено электрооборудование напряжением 380 В. </a:t>
            </a:r>
          </a:p>
          <a:p>
            <a:pPr marL="0" indent="0">
              <a:buNone/>
            </a:pPr>
            <a:r>
              <a:rPr lang="ru-RU" sz="2000" dirty="0" smtClean="0"/>
              <a:t>Выделите условия создающие  опасность и определите, каким в отношении опасности поражения электрическим током является производственное помещение.</a:t>
            </a:r>
          </a:p>
          <a:p>
            <a:pPr marL="363538" indent="-363538"/>
            <a:r>
              <a:rPr lang="ru-RU" sz="2000" u="sng" dirty="0" smtClean="0"/>
              <a:t>Задача 3. </a:t>
            </a:r>
            <a:r>
              <a:rPr lang="ru-RU" sz="2000" dirty="0" smtClean="0"/>
              <a:t>Какое напряжение должен иметь переносной светильник при работах в барабанном котле (или в металлическом резервуаре)?</a:t>
            </a:r>
            <a:endParaRPr lang="en-US" sz="2000" dirty="0" smtClean="0"/>
          </a:p>
          <a:p>
            <a:r>
              <a:rPr lang="ru-RU" sz="2400" dirty="0" smtClean="0"/>
              <a:t> </a:t>
            </a:r>
            <a:endParaRPr lang="en-US" sz="2400" dirty="0" smtClean="0"/>
          </a:p>
          <a:p>
            <a:pPr marL="363538" indent="-363538"/>
            <a:endParaRPr lang="ru-RU" sz="2400" u="sng" dirty="0" smtClean="0"/>
          </a:p>
          <a:p>
            <a:pPr marL="0" indent="0">
              <a:buNone/>
            </a:pPr>
            <a:endParaRPr lang="en-US" sz="2400" dirty="0"/>
          </a:p>
        </p:txBody>
      </p:sp>
    </p:spTree>
    <p:extLst>
      <p:ext uri="{BB962C8B-B14F-4D97-AF65-F5344CB8AC3E}">
        <p14:creationId xmlns:p14="http://schemas.microsoft.com/office/powerpoint/2010/main" val="2125183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algn="just"/>
            <a:endParaRPr lang="ru-RU" sz="2000" b="1" dirty="0" smtClean="0"/>
          </a:p>
          <a:p>
            <a:pPr algn="just"/>
            <a:endParaRPr lang="ru-RU" sz="2000" b="1" dirty="0" smtClean="0"/>
          </a:p>
          <a:p>
            <a:pPr algn="just"/>
            <a:endParaRPr lang="ru-RU" sz="2000" b="1" dirty="0" smtClean="0"/>
          </a:p>
          <a:p>
            <a:pPr algn="just">
              <a:buNone/>
            </a:pPr>
            <a:endParaRPr lang="ru-RU" sz="2000" b="1" dirty="0" smtClean="0"/>
          </a:p>
          <a:p>
            <a:pPr algn="just">
              <a:buNone/>
            </a:pPr>
            <a:endParaRPr lang="ru-RU" sz="2000" b="1" dirty="0" smtClean="0"/>
          </a:p>
          <a:p>
            <a:pPr algn="just">
              <a:buNone/>
            </a:pPr>
            <a:endParaRPr lang="ru-RU" sz="2000" b="1" dirty="0" smtClean="0"/>
          </a:p>
          <a:p>
            <a:pPr algn="just"/>
            <a:endParaRPr lang="ru-RU" sz="2000" b="1" dirty="0" smtClean="0"/>
          </a:p>
          <a:p>
            <a:pPr algn="just">
              <a:buNone/>
            </a:pPr>
            <a:endParaRPr lang="ru-RU" sz="2000" b="1" dirty="0" smtClean="0"/>
          </a:p>
          <a:p>
            <a:pPr algn="just"/>
            <a:endParaRPr lang="ru-RU" sz="2000" b="1" dirty="0" smtClean="0"/>
          </a:p>
          <a:p>
            <a:pPr algn="just"/>
            <a:r>
              <a:rPr lang="ru-RU" sz="2000" b="1" dirty="0" smtClean="0"/>
              <a:t>Электроустановки </a:t>
            </a:r>
            <a:r>
              <a:rPr lang="ru-RU" sz="2000" dirty="0" smtClean="0"/>
              <a:t>по условиям электробезопасности разделяются по напряжению </a:t>
            </a:r>
            <a:r>
              <a:rPr lang="ru-RU" sz="2400" b="1" dirty="0" smtClean="0"/>
              <a:t>до 1 000В  </a:t>
            </a:r>
            <a:r>
              <a:rPr lang="ru-RU" sz="2000" b="1" dirty="0" smtClean="0"/>
              <a:t>и   </a:t>
            </a:r>
            <a:r>
              <a:rPr lang="ru-RU" sz="2400" b="1" dirty="0" smtClean="0"/>
              <a:t>свыше 1 000В </a:t>
            </a:r>
          </a:p>
          <a:p>
            <a:pPr algn="just"/>
            <a:r>
              <a:rPr lang="ru-RU" sz="2000" b="1" dirty="0" smtClean="0"/>
              <a:t>Электроустановка</a:t>
            </a:r>
            <a:r>
              <a:rPr lang="en-US" sz="2000" b="1" dirty="0" smtClean="0"/>
              <a:t>  </a:t>
            </a:r>
            <a:r>
              <a:rPr lang="ru-RU" sz="2000" b="1" dirty="0" smtClean="0"/>
              <a:t>действующая</a:t>
            </a:r>
            <a:r>
              <a:rPr lang="en-US" sz="2000" dirty="0" smtClean="0"/>
              <a:t> </a:t>
            </a:r>
            <a:r>
              <a:rPr lang="ru-RU" sz="2000" dirty="0" smtClean="0"/>
              <a:t>—электроустановка или ее часть, которые находятся под</a:t>
            </a:r>
            <a:r>
              <a:rPr lang="en-US" sz="2000" dirty="0" smtClean="0"/>
              <a:t> </a:t>
            </a:r>
            <a:r>
              <a:rPr lang="ru-RU" sz="2000" dirty="0" smtClean="0"/>
              <a:t> напряжением</a:t>
            </a:r>
            <a:r>
              <a:rPr lang="en-US" sz="2000" dirty="0" smtClean="0"/>
              <a:t> </a:t>
            </a:r>
            <a:r>
              <a:rPr lang="ru-RU" sz="2000" dirty="0" smtClean="0"/>
              <a:t> либо</a:t>
            </a:r>
            <a:r>
              <a:rPr lang="en-US" sz="2000" dirty="0" smtClean="0"/>
              <a:t> </a:t>
            </a:r>
            <a:r>
              <a:rPr lang="ru-RU" sz="2000" dirty="0" smtClean="0"/>
              <a:t> на</a:t>
            </a:r>
            <a:r>
              <a:rPr lang="en-US" sz="2000" dirty="0" smtClean="0"/>
              <a:t> </a:t>
            </a:r>
            <a:r>
              <a:rPr lang="ru-RU" sz="2000" dirty="0" smtClean="0"/>
              <a:t> которые напряжение</a:t>
            </a:r>
            <a:r>
              <a:rPr lang="en-US" sz="2000" dirty="0" smtClean="0"/>
              <a:t> </a:t>
            </a:r>
            <a:r>
              <a:rPr lang="ru-RU" sz="2000" dirty="0" smtClean="0"/>
              <a:t> может</a:t>
            </a:r>
            <a:r>
              <a:rPr lang="en-US" sz="2000" dirty="0" smtClean="0"/>
              <a:t> </a:t>
            </a:r>
            <a:r>
              <a:rPr lang="ru-RU" sz="2000" dirty="0" smtClean="0"/>
              <a:t> быть</a:t>
            </a:r>
            <a:r>
              <a:rPr lang="en-US" sz="2000" dirty="0" smtClean="0"/>
              <a:t>  </a:t>
            </a:r>
            <a:r>
              <a:rPr lang="ru-RU" sz="2000" dirty="0" smtClean="0"/>
              <a:t> подано</a:t>
            </a:r>
            <a:r>
              <a:rPr lang="en-US" sz="2000" dirty="0" smtClean="0"/>
              <a:t>  </a:t>
            </a:r>
            <a:r>
              <a:rPr lang="ru-RU" sz="2000" u="sng" dirty="0" smtClean="0"/>
              <a:t> включением коммутационных аппаратов.</a:t>
            </a:r>
            <a:endParaRPr lang="en-US" sz="2000" u="sng" dirty="0" smtClean="0"/>
          </a:p>
        </p:txBody>
      </p:sp>
      <p:sp>
        <p:nvSpPr>
          <p:cNvPr id="5" name="Номер слайда 4"/>
          <p:cNvSpPr>
            <a:spLocks noGrp="1"/>
          </p:cNvSpPr>
          <p:nvPr>
            <p:ph type="sldNum" sz="quarter" idx="12"/>
          </p:nvPr>
        </p:nvSpPr>
        <p:spPr/>
        <p:txBody>
          <a:bodyPr/>
          <a:lstStyle/>
          <a:p>
            <a:fld id="{80268078-7C63-40C9-97FB-19ED1922B3DB}" type="slidenum">
              <a:rPr lang="en-US" smtClean="0"/>
              <a:pPr/>
              <a:t>17</a:t>
            </a:fld>
            <a:endParaRPr lang="en-US" dirty="0"/>
          </a:p>
        </p:txBody>
      </p:sp>
      <p:pic>
        <p:nvPicPr>
          <p:cNvPr id="8" name="Picture 2" descr="http://energyland.info/img/news/022009/05d2c49bd3868c46eb117ea8baae9294.jpg"/>
          <p:cNvPicPr>
            <a:picLocks noChangeAspect="1" noChangeArrowheads="1"/>
          </p:cNvPicPr>
          <p:nvPr/>
        </p:nvPicPr>
        <p:blipFill>
          <a:blip r:embed="rId2" cstate="print"/>
          <a:srcRect/>
          <a:stretch>
            <a:fillRect/>
          </a:stretch>
        </p:blipFill>
        <p:spPr bwMode="auto">
          <a:xfrm>
            <a:off x="683568" y="1124744"/>
            <a:ext cx="3744416" cy="2664295"/>
          </a:xfrm>
          <a:prstGeom prst="rect">
            <a:avLst/>
          </a:prstGeom>
          <a:noFill/>
        </p:spPr>
      </p:pic>
      <p:pic>
        <p:nvPicPr>
          <p:cNvPr id="9" name="Picture 4" descr="http://cable-c.ru/foto_&amp;_video/gallery/b_foto_&amp;_video_6.jpg"/>
          <p:cNvPicPr>
            <a:picLocks noChangeAspect="1" noChangeArrowheads="1"/>
          </p:cNvPicPr>
          <p:nvPr/>
        </p:nvPicPr>
        <p:blipFill>
          <a:blip r:embed="rId3" cstate="print"/>
          <a:srcRect/>
          <a:stretch>
            <a:fillRect/>
          </a:stretch>
        </p:blipFill>
        <p:spPr bwMode="auto">
          <a:xfrm>
            <a:off x="4716016" y="1124744"/>
            <a:ext cx="3960440" cy="2664295"/>
          </a:xfrm>
          <a:prstGeom prst="rect">
            <a:avLst/>
          </a:prstGeom>
          <a:noFill/>
        </p:spPr>
      </p:pic>
      <p:sp>
        <p:nvSpPr>
          <p:cNvPr id="10" name="Заголовок 1"/>
          <p:cNvSpPr>
            <a:spLocks noGrp="1"/>
          </p:cNvSpPr>
          <p:nvPr>
            <p:ph type="title"/>
          </p:nvPr>
        </p:nvSpPr>
        <p:spPr>
          <a:xfrm>
            <a:off x="457200" y="404664"/>
            <a:ext cx="8229600" cy="360040"/>
          </a:xfrm>
        </p:spPr>
        <p:txBody>
          <a:bodyPr>
            <a:normAutofit/>
          </a:bodyPr>
          <a:lstStyle/>
          <a:p>
            <a:r>
              <a:rPr lang="ru-RU" sz="2000" b="1" dirty="0" smtClean="0"/>
              <a:t>Правила устройства электроустановок ПУЭ.  Термины и определения</a:t>
            </a:r>
            <a:r>
              <a:rPr lang="ru-RU" sz="2000" dirty="0" smtClean="0"/>
              <a:t>.</a:t>
            </a:r>
            <a:endParaRPr lang="en-US" sz="2000" dirty="0"/>
          </a:p>
        </p:txBody>
      </p:sp>
    </p:spTree>
    <p:extLst>
      <p:ext uri="{BB962C8B-B14F-4D97-AF65-F5344CB8AC3E}">
        <p14:creationId xmlns:p14="http://schemas.microsoft.com/office/powerpoint/2010/main" val="271849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Правила устройства электроустановок. </a:t>
            </a:r>
            <a:br>
              <a:rPr lang="ru-RU" sz="2000" dirty="0" smtClean="0"/>
            </a:br>
            <a:r>
              <a:rPr lang="ru-RU" sz="2000" dirty="0" smtClean="0"/>
              <a:t>Классификация ЭУ и окружающей среды.</a:t>
            </a:r>
            <a:endParaRPr lang="en-US" sz="20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343363264"/>
              </p:ext>
            </p:extLst>
          </p:nvPr>
        </p:nvGraphicFramePr>
        <p:xfrm>
          <a:off x="251520" y="332656"/>
          <a:ext cx="8568952" cy="5685201"/>
        </p:xfrm>
        <a:graphic>
          <a:graphicData uri="http://schemas.openxmlformats.org/drawingml/2006/table">
            <a:tbl>
              <a:tblPr firstRow="1" bandRow="1">
                <a:tableStyleId>{5C22544A-7EE6-4342-B048-85BDC9FD1C3A}</a:tableStyleId>
              </a:tblPr>
              <a:tblGrid>
                <a:gridCol w="1744687"/>
                <a:gridCol w="2448315"/>
                <a:gridCol w="4375950"/>
              </a:tblGrid>
              <a:tr h="565703">
                <a:tc gridSpan="3">
                  <a:txBody>
                    <a:bodyPr/>
                    <a:lstStyle/>
                    <a:p>
                      <a:pPr algn="ctr"/>
                      <a:r>
                        <a:rPr lang="ru-RU" sz="2000" dirty="0" smtClean="0"/>
                        <a:t>Классификация электроустановок по мерам </a:t>
                      </a:r>
                      <a:r>
                        <a:rPr lang="ru-RU" sz="2000" dirty="0" err="1" smtClean="0"/>
                        <a:t>электробезопасности</a:t>
                      </a:r>
                      <a:endParaRPr lang="en-US" sz="200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1174921">
                <a:tc>
                  <a:txBody>
                    <a:bodyPr/>
                    <a:lstStyle/>
                    <a:p>
                      <a:pPr algn="ctr"/>
                      <a:r>
                        <a:rPr lang="ru-RU" sz="1800" b="1" dirty="0" err="1" smtClean="0"/>
                        <a:t>Номиналь-ное</a:t>
                      </a:r>
                      <a:r>
                        <a:rPr lang="ru-RU" sz="1800" b="1" dirty="0" smtClean="0"/>
                        <a:t> напряжение</a:t>
                      </a:r>
                      <a:r>
                        <a:rPr lang="ru-RU" sz="1800" b="1" baseline="0" dirty="0" smtClean="0"/>
                        <a:t> ЭУ, кВ</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t>Режим </a:t>
                      </a:r>
                      <a:r>
                        <a:rPr lang="ru-RU" sz="1800" b="1" dirty="0" err="1" smtClean="0"/>
                        <a:t>нейтрали</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t>Классификация ЭУ</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829">
                <a:tc rowSpan="2">
                  <a:txBody>
                    <a:bodyPr/>
                    <a:lstStyle/>
                    <a:p>
                      <a:pPr algn="ctr"/>
                      <a:r>
                        <a:rPr lang="ru-RU" sz="1800" dirty="0" smtClean="0"/>
                        <a:t>До 1 кВ</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Заземленная </a:t>
                      </a:r>
                      <a:r>
                        <a:rPr lang="ru-RU" sz="1800" dirty="0" err="1" smtClean="0"/>
                        <a:t>нейтраль</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ЭУ</a:t>
                      </a:r>
                      <a:r>
                        <a:rPr lang="ru-RU" sz="1800" baseline="0" dirty="0" smtClean="0"/>
                        <a:t> до 1 кВ с </a:t>
                      </a:r>
                      <a:r>
                        <a:rPr lang="ru-RU" sz="1800" baseline="0" dirty="0" err="1" smtClean="0"/>
                        <a:t>глухозаземленной</a:t>
                      </a:r>
                      <a:r>
                        <a:rPr lang="ru-RU" sz="1800" baseline="0" dirty="0" smtClean="0"/>
                        <a:t> </a:t>
                      </a:r>
                      <a:r>
                        <a:rPr lang="ru-RU" sz="1800" baseline="0" dirty="0" err="1" smtClean="0"/>
                        <a:t>нейтралью</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82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Изолированная </a:t>
                      </a:r>
                      <a:r>
                        <a:rPr lang="ru-RU" sz="1800" dirty="0" err="1" smtClean="0"/>
                        <a:t>нейтраль</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ЭУ до 1 кВ с изолированной </a:t>
                      </a:r>
                      <a:r>
                        <a:rPr lang="ru-RU" sz="1800" dirty="0" err="1" smtClean="0"/>
                        <a:t>нейтралью</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6214">
                <a:tc rowSpan="2">
                  <a:txBody>
                    <a:bodyPr/>
                    <a:lstStyle/>
                    <a:p>
                      <a:pPr algn="ctr"/>
                      <a:r>
                        <a:rPr lang="ru-RU" sz="1800" dirty="0" smtClean="0"/>
                        <a:t>Выше 1 кВ</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Эффективно заземленная </a:t>
                      </a:r>
                      <a:r>
                        <a:rPr lang="ru-RU" sz="1800" dirty="0" err="1" smtClean="0"/>
                        <a:t>нейтраль</a:t>
                      </a:r>
                      <a:r>
                        <a:rPr lang="ru-RU" sz="1800" dirty="0" smtClean="0"/>
                        <a:t>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ЭУ выше 1 кВ с эффективно заземленной  или</a:t>
                      </a:r>
                      <a:r>
                        <a:rPr lang="ru-RU" sz="1800" baseline="0" dirty="0" smtClean="0"/>
                        <a:t> </a:t>
                      </a:r>
                      <a:r>
                        <a:rPr lang="ru-RU" sz="1800" baseline="0" dirty="0" err="1" smtClean="0"/>
                        <a:t>глухозаземленной</a:t>
                      </a:r>
                      <a:r>
                        <a:rPr lang="ru-RU" sz="1800" baseline="0" dirty="0" smtClean="0"/>
                        <a:t> </a:t>
                      </a:r>
                      <a:r>
                        <a:rPr lang="ru-RU" sz="1800" dirty="0" err="1" smtClean="0"/>
                        <a:t>нейтралью</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4921">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Изолированная </a:t>
                      </a:r>
                      <a:r>
                        <a:rPr lang="ru-RU" sz="1800" dirty="0" err="1" smtClean="0"/>
                        <a:t>нейтраль</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ЭУ выше 1 кВ с изолированной </a:t>
                      </a:r>
                      <a:r>
                        <a:rPr lang="ru-RU" sz="1800" dirty="0" err="1" smtClean="0"/>
                        <a:t>нейтралью</a:t>
                      </a:r>
                      <a:r>
                        <a:rPr lang="ru-RU" sz="1800" dirty="0" smtClean="0"/>
                        <a:t> или заземленной через дугогасящий реактор или резистор </a:t>
                      </a:r>
                      <a:r>
                        <a:rPr lang="ru-RU" sz="1800" dirty="0" err="1" smtClean="0"/>
                        <a:t>нейтралью</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Номер слайда 4"/>
          <p:cNvSpPr>
            <a:spLocks noGrp="1"/>
          </p:cNvSpPr>
          <p:nvPr>
            <p:ph type="sldNum" sz="quarter" idx="12"/>
          </p:nvPr>
        </p:nvSpPr>
        <p:spPr/>
        <p:txBody>
          <a:bodyPr/>
          <a:lstStyle/>
          <a:p>
            <a:fld id="{70885CC8-8F44-4A21-8745-9F00B8BF3831}" type="slidenum">
              <a:rPr lang="en-US" smtClean="0"/>
              <a:pPr/>
              <a:t>18</a:t>
            </a:fld>
            <a:endParaRPr lang="en-US"/>
          </a:p>
        </p:txBody>
      </p:sp>
    </p:spTree>
    <p:extLst>
      <p:ext uri="{BB962C8B-B14F-4D97-AF65-F5344CB8AC3E}">
        <p14:creationId xmlns:p14="http://schemas.microsoft.com/office/powerpoint/2010/main" val="3738667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normAutofit lnSpcReduction="10000"/>
          </a:bodyPr>
          <a:lstStyle/>
          <a:p>
            <a:pPr algn="just"/>
            <a:r>
              <a:rPr lang="ru-RU" sz="2000" b="1" dirty="0" smtClean="0"/>
              <a:t>Централизованное электроснабжение - </a:t>
            </a:r>
            <a:r>
              <a:rPr lang="ru-RU" sz="2000" dirty="0" smtClean="0"/>
              <a:t>снабжение  потребителей электрической энергии  от  энергосистемы  </a:t>
            </a:r>
          </a:p>
          <a:p>
            <a:pPr algn="just"/>
            <a:r>
              <a:rPr lang="ru-RU" sz="2000" b="1" dirty="0" smtClean="0"/>
              <a:t>Приемник электрической энергии (</a:t>
            </a:r>
            <a:r>
              <a:rPr lang="ru-RU" sz="2000" b="1" dirty="0" err="1" smtClean="0"/>
              <a:t>электроприемник</a:t>
            </a:r>
            <a:r>
              <a:rPr lang="ru-RU" sz="2000" b="1" dirty="0" smtClean="0"/>
              <a:t>)</a:t>
            </a:r>
            <a:r>
              <a:rPr lang="ru-RU" sz="2000" dirty="0" smtClean="0"/>
              <a:t> – аппарат, агрегат, механизм,  предназначенный для преобразования электрической энергии в другой вид энергии.</a:t>
            </a:r>
            <a:r>
              <a:rPr lang="ru-RU" sz="2000" b="1" dirty="0" smtClean="0"/>
              <a:t> </a:t>
            </a:r>
          </a:p>
          <a:p>
            <a:pPr algn="just"/>
            <a:r>
              <a:rPr lang="ru-RU" sz="2000" b="1" dirty="0" smtClean="0"/>
              <a:t>Потребитель  электрической энергии – </a:t>
            </a:r>
            <a:r>
              <a:rPr lang="ru-RU" sz="2000" dirty="0" err="1" smtClean="0"/>
              <a:t>электроприемник</a:t>
            </a:r>
            <a:r>
              <a:rPr lang="ru-RU" sz="2000" dirty="0" smtClean="0"/>
              <a:t> или группа </a:t>
            </a:r>
            <a:r>
              <a:rPr lang="ru-RU" sz="2000" dirty="0" err="1" smtClean="0"/>
              <a:t>электроприемников</a:t>
            </a:r>
            <a:r>
              <a:rPr lang="ru-RU" sz="2000" dirty="0" smtClean="0"/>
              <a:t>, объединенных технологическим  процессом и размещающихся на определенной территории.</a:t>
            </a:r>
          </a:p>
          <a:p>
            <a:pPr algn="just"/>
            <a:r>
              <a:rPr lang="ru-RU" sz="2000" dirty="0" smtClean="0"/>
              <a:t>В отношении обеспечения надежности  электроснабжения </a:t>
            </a:r>
            <a:r>
              <a:rPr lang="ru-RU" sz="2000" dirty="0" err="1" smtClean="0"/>
              <a:t>электроприемники</a:t>
            </a:r>
            <a:r>
              <a:rPr lang="ru-RU" sz="2000" dirty="0" smtClean="0"/>
              <a:t> разделяются на следующие  3 категории :</a:t>
            </a:r>
          </a:p>
          <a:p>
            <a:pPr marL="0" indent="0" algn="just">
              <a:buNone/>
            </a:pPr>
            <a:r>
              <a:rPr lang="ru-RU" sz="2000" dirty="0"/>
              <a:t>П</a:t>
            </a:r>
            <a:r>
              <a:rPr lang="ru-RU" sz="2000" dirty="0" smtClean="0"/>
              <a:t>ервой категории –</a:t>
            </a:r>
            <a:r>
              <a:rPr lang="ru-RU" sz="2000" dirty="0" err="1" smtClean="0"/>
              <a:t>электроприемники</a:t>
            </a:r>
            <a:r>
              <a:rPr lang="ru-RU" sz="2000" dirty="0" smtClean="0"/>
              <a:t>  перерыв   </a:t>
            </a:r>
            <a:r>
              <a:rPr lang="ru-RU" sz="2000" dirty="0" err="1" smtClean="0"/>
              <a:t>элетроснабжения</a:t>
            </a:r>
            <a:r>
              <a:rPr lang="ru-RU" sz="2000" dirty="0" smtClean="0"/>
              <a:t> которых может повлечь за собой опасность  для жизни людей, угрозу безопасности государства, </a:t>
            </a:r>
            <a:r>
              <a:rPr lang="ru-RU" sz="2000" dirty="0" err="1" smtClean="0"/>
              <a:t>значит.материальный</a:t>
            </a:r>
            <a:r>
              <a:rPr lang="ru-RU" sz="2000" dirty="0" smtClean="0"/>
              <a:t> ущерб</a:t>
            </a:r>
          </a:p>
          <a:p>
            <a:pPr marL="0" indent="0" algn="just">
              <a:buNone/>
            </a:pPr>
            <a:r>
              <a:rPr lang="ru-RU" sz="2000" dirty="0" smtClean="0"/>
              <a:t>Второй категории – </a:t>
            </a:r>
            <a:r>
              <a:rPr lang="ru-RU" sz="2000" dirty="0" err="1" smtClean="0"/>
              <a:t>электроприемники</a:t>
            </a:r>
            <a:r>
              <a:rPr lang="ru-RU" sz="2000" dirty="0" smtClean="0"/>
              <a:t> перерыв электроснабжения которых приводит к массовому </a:t>
            </a:r>
            <a:r>
              <a:rPr lang="ru-RU" sz="2000" dirty="0" err="1" smtClean="0"/>
              <a:t>недоотпуску</a:t>
            </a:r>
            <a:r>
              <a:rPr lang="ru-RU" sz="2000" dirty="0" smtClean="0"/>
              <a:t> продукции, массовым простоям</a:t>
            </a:r>
          </a:p>
          <a:p>
            <a:pPr marL="0" indent="0" algn="just">
              <a:buNone/>
            </a:pPr>
            <a:r>
              <a:rPr lang="ru-RU" sz="2000" dirty="0" smtClean="0"/>
              <a:t>Третья категория  - все остальные </a:t>
            </a:r>
            <a:r>
              <a:rPr lang="ru-RU" sz="2000" dirty="0" err="1" smtClean="0"/>
              <a:t>электроприемники</a:t>
            </a:r>
            <a:r>
              <a:rPr lang="ru-RU" sz="2000" dirty="0" smtClean="0"/>
              <a:t> </a:t>
            </a:r>
          </a:p>
          <a:p>
            <a:pPr marL="0" indent="0" algn="just">
              <a:buNone/>
            </a:pPr>
            <a:r>
              <a:rPr lang="ru-RU" sz="2000" dirty="0"/>
              <a:t> </a:t>
            </a:r>
            <a:r>
              <a:rPr lang="ru-RU" sz="2000" dirty="0" smtClean="0"/>
              <a:t>    </a:t>
            </a:r>
            <a:endParaRPr lang="ru-RU" dirty="0" smtClean="0"/>
          </a:p>
          <a:p>
            <a:pPr>
              <a:buNone/>
            </a:pPr>
            <a:endParaRPr lang="en-US"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19</a:t>
            </a:fld>
            <a:endParaRPr lang="en-US"/>
          </a:p>
        </p:txBody>
      </p:sp>
      <p:sp>
        <p:nvSpPr>
          <p:cNvPr id="5" name="Заголовок 1"/>
          <p:cNvSpPr>
            <a:spLocks noGrp="1"/>
          </p:cNvSpPr>
          <p:nvPr>
            <p:ph type="title"/>
          </p:nvPr>
        </p:nvSpPr>
        <p:spPr>
          <a:xfrm>
            <a:off x="457200" y="260648"/>
            <a:ext cx="8229600" cy="432048"/>
          </a:xfrm>
        </p:spPr>
        <p:txBody>
          <a:bodyPr>
            <a:normAutofit/>
          </a:bodyPr>
          <a:lstStyle/>
          <a:p>
            <a:r>
              <a:rPr lang="ru-RU" sz="2000" dirty="0" smtClean="0"/>
              <a:t>Правила устройства электроустановок ПУЭ.  Термины и определения.</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360040"/>
          </a:xfrm>
        </p:spPr>
        <p:txBody>
          <a:bodyPr>
            <a:normAutofit fontScale="90000"/>
          </a:bodyPr>
          <a:lstStyle/>
          <a:p>
            <a:r>
              <a:rPr lang="ru-RU" sz="2400" dirty="0">
                <a:latin typeface="Times New Roman"/>
                <a:ea typeface="Calibri"/>
              </a:rPr>
              <a:t>Программа разработана на основе </a:t>
            </a:r>
            <a:r>
              <a:rPr lang="ru-RU" sz="2400" dirty="0" smtClean="0">
                <a:latin typeface="Times New Roman"/>
                <a:ea typeface="Calibri"/>
              </a:rPr>
              <a:t>действующих</a:t>
            </a:r>
            <a:r>
              <a:rPr lang="en-US" sz="2400" dirty="0" smtClean="0">
                <a:latin typeface="Times New Roman"/>
                <a:ea typeface="Calibri"/>
              </a:rPr>
              <a:t> </a:t>
            </a:r>
            <a:r>
              <a:rPr lang="ru-RU" sz="2400" dirty="0" smtClean="0">
                <a:latin typeface="Times New Roman"/>
                <a:ea typeface="Calibri"/>
              </a:rPr>
              <a:t>НТД: </a:t>
            </a:r>
            <a:endParaRPr lang="ru-RU" sz="2400" dirty="0"/>
          </a:p>
        </p:txBody>
      </p:sp>
      <p:sp>
        <p:nvSpPr>
          <p:cNvPr id="3" name="Объект 2"/>
          <p:cNvSpPr>
            <a:spLocks noGrp="1"/>
          </p:cNvSpPr>
          <p:nvPr>
            <p:ph idx="1"/>
          </p:nvPr>
        </p:nvSpPr>
        <p:spPr>
          <a:xfrm>
            <a:off x="457200" y="908720"/>
            <a:ext cx="8229600" cy="5415880"/>
          </a:xfrm>
        </p:spPr>
        <p:txBody>
          <a:bodyPr>
            <a:normAutofit/>
          </a:bodyPr>
          <a:lstStyle/>
          <a:p>
            <a:pPr marL="0" indent="0">
              <a:buNone/>
            </a:pPr>
            <a:r>
              <a:rPr lang="ru-RU" sz="1800" dirty="0" smtClean="0"/>
              <a:t>1. Приказ </a:t>
            </a:r>
            <a:r>
              <a:rPr lang="ru-RU" sz="1800" dirty="0"/>
              <a:t>Минэнерго РФ от </a:t>
            </a:r>
            <a:r>
              <a:rPr lang="ru-RU" sz="1800" dirty="0" smtClean="0"/>
              <a:t>12.08.2022 №811 </a:t>
            </a:r>
            <a:r>
              <a:rPr lang="ru-RU" sz="1800" dirty="0"/>
              <a:t>«Об утверждении </a:t>
            </a:r>
            <a:r>
              <a:rPr lang="ru-RU" sz="1800" dirty="0" smtClean="0"/>
              <a:t>                       </a:t>
            </a:r>
            <a:r>
              <a:rPr lang="ru-RU" sz="1800" b="1" dirty="0" smtClean="0"/>
              <a:t>Правил технической  </a:t>
            </a:r>
            <a:r>
              <a:rPr lang="ru-RU" sz="1800" b="1" dirty="0"/>
              <a:t>эксплуатации электроустановок </a:t>
            </a:r>
            <a:r>
              <a:rPr lang="ru-RU" sz="1800" b="1" dirty="0" smtClean="0"/>
              <a:t>потребителей электрической энергии </a:t>
            </a:r>
            <a:r>
              <a:rPr lang="ru-RU" sz="1800" b="1" dirty="0"/>
              <a:t>(ПТЭЭП</a:t>
            </a:r>
            <a:r>
              <a:rPr lang="ru-RU" sz="1800" b="1" dirty="0" smtClean="0"/>
              <a:t>)»</a:t>
            </a:r>
            <a:endParaRPr lang="ru-RU" sz="1800" b="1" dirty="0"/>
          </a:p>
          <a:p>
            <a:pPr marL="0" indent="0">
              <a:buNone/>
            </a:pPr>
            <a:r>
              <a:rPr lang="ru-RU" sz="1800" dirty="0" smtClean="0"/>
              <a:t>2. Приказ </a:t>
            </a:r>
            <a:r>
              <a:rPr lang="ru-RU" sz="1800" dirty="0"/>
              <a:t>Минтруда России от 15.12.2020 № 903н «Об утверждении </a:t>
            </a:r>
            <a:r>
              <a:rPr lang="ru-RU" sz="1800" dirty="0" smtClean="0"/>
              <a:t>                </a:t>
            </a:r>
            <a:r>
              <a:rPr lang="ru-RU" sz="1800" b="1" dirty="0" smtClean="0"/>
              <a:t>Правил </a:t>
            </a:r>
            <a:r>
              <a:rPr lang="ru-RU" sz="1800" b="1" dirty="0"/>
              <a:t>по охране </a:t>
            </a:r>
            <a:r>
              <a:rPr lang="ru-RU" sz="1800" b="1" dirty="0" smtClean="0"/>
              <a:t>труда </a:t>
            </a:r>
            <a:r>
              <a:rPr lang="ru-RU" sz="1800" b="1" dirty="0"/>
              <a:t>при эксплуатации электроустановок</a:t>
            </a:r>
            <a:r>
              <a:rPr lang="ru-RU" sz="1800" b="1" dirty="0" smtClean="0"/>
              <a:t>».</a:t>
            </a:r>
          </a:p>
          <a:p>
            <a:pPr marL="0" indent="0">
              <a:buNone/>
            </a:pPr>
            <a:r>
              <a:rPr lang="ru-RU" sz="1800" dirty="0" smtClean="0"/>
              <a:t>3. Приказ Минэнерго </a:t>
            </a:r>
            <a:r>
              <a:rPr lang="ru-RU" sz="1800" dirty="0"/>
              <a:t>России от </a:t>
            </a:r>
            <a:r>
              <a:rPr lang="ru-RU" sz="1800" dirty="0" smtClean="0"/>
              <a:t>22.09.2020 </a:t>
            </a:r>
            <a:r>
              <a:rPr lang="ru-RU" sz="1800" dirty="0"/>
              <a:t>№ </a:t>
            </a:r>
            <a:r>
              <a:rPr lang="ru-RU" sz="1800" dirty="0" smtClean="0"/>
              <a:t>796 </a:t>
            </a:r>
            <a:r>
              <a:rPr lang="ru-RU" sz="1800" dirty="0"/>
              <a:t>«Об утверждении </a:t>
            </a:r>
            <a:r>
              <a:rPr lang="ru-RU" sz="1800" dirty="0" smtClean="0"/>
              <a:t>             </a:t>
            </a:r>
            <a:r>
              <a:rPr lang="ru-RU" sz="1800" b="1" dirty="0" smtClean="0"/>
              <a:t>Правил работы с персоналом в организациях электроэнергетики РФ ».</a:t>
            </a:r>
            <a:endParaRPr lang="ru-RU" sz="1800" b="1" dirty="0"/>
          </a:p>
          <a:p>
            <a:pPr marL="0" indent="0">
              <a:buNone/>
            </a:pPr>
            <a:r>
              <a:rPr lang="ru-RU" sz="1800" dirty="0" smtClean="0"/>
              <a:t>4. Приказ </a:t>
            </a:r>
            <a:r>
              <a:rPr lang="ru-RU" sz="1800" dirty="0"/>
              <a:t>Минэнерго  №204 от 08.07.2002 г. </a:t>
            </a:r>
            <a:r>
              <a:rPr lang="ru-RU" sz="1800" dirty="0" smtClean="0"/>
              <a:t>                                                      </a:t>
            </a:r>
            <a:r>
              <a:rPr lang="ru-RU" sz="1800" b="1" dirty="0" smtClean="0"/>
              <a:t>Правила </a:t>
            </a:r>
            <a:r>
              <a:rPr lang="ru-RU" sz="1800" b="1" dirty="0"/>
              <a:t>устройства электроустановок (ПУЭ</a:t>
            </a:r>
            <a:r>
              <a:rPr lang="ru-RU" sz="1800" b="1" dirty="0" smtClean="0"/>
              <a:t>) (6 и 7 издание)</a:t>
            </a:r>
            <a:r>
              <a:rPr lang="ru-RU" sz="1800" dirty="0" smtClean="0"/>
              <a:t>.</a:t>
            </a:r>
            <a:endParaRPr lang="ru-RU" sz="1800" dirty="0"/>
          </a:p>
          <a:p>
            <a:pPr marL="0" indent="0">
              <a:buNone/>
            </a:pPr>
            <a:r>
              <a:rPr lang="ru-RU" sz="1800" dirty="0" smtClean="0"/>
              <a:t>5. Приказ Минэнерго </a:t>
            </a:r>
            <a:r>
              <a:rPr lang="ru-RU" sz="1800" dirty="0"/>
              <a:t>России от </a:t>
            </a:r>
            <a:r>
              <a:rPr lang="ru-RU" sz="1800" dirty="0" smtClean="0"/>
              <a:t>30.06.2003 </a:t>
            </a:r>
            <a:r>
              <a:rPr lang="ru-RU" sz="1800" dirty="0"/>
              <a:t>№ </a:t>
            </a:r>
            <a:r>
              <a:rPr lang="ru-RU" sz="1800" dirty="0" smtClean="0"/>
              <a:t>261 </a:t>
            </a:r>
            <a:r>
              <a:rPr lang="ru-RU" sz="1800" dirty="0"/>
              <a:t>«Об утверждении </a:t>
            </a:r>
            <a:r>
              <a:rPr lang="ru-RU" sz="1800" b="1" dirty="0" smtClean="0"/>
              <a:t>Инструкции </a:t>
            </a:r>
            <a:r>
              <a:rPr lang="ru-RU" sz="1800" b="1" dirty="0"/>
              <a:t>по применению и испытанию средств защиты, </a:t>
            </a:r>
            <a:r>
              <a:rPr lang="ru-RU" sz="1800" b="1" dirty="0" smtClean="0"/>
              <a:t>используемых   </a:t>
            </a:r>
            <a:r>
              <a:rPr lang="ru-RU" sz="1800" b="1" dirty="0"/>
              <a:t>в </a:t>
            </a:r>
            <a:r>
              <a:rPr lang="ru-RU" sz="1800" b="1" dirty="0" smtClean="0"/>
              <a:t>электроустановках». </a:t>
            </a:r>
            <a:endParaRPr lang="ru-RU" sz="1800" dirty="0" smtClean="0"/>
          </a:p>
          <a:p>
            <a:pPr marL="0" indent="0">
              <a:buNone/>
            </a:pPr>
            <a:r>
              <a:rPr lang="ru-RU" sz="1800" dirty="0" smtClean="0"/>
              <a:t>6. Приказ </a:t>
            </a:r>
            <a:r>
              <a:rPr lang="ru-RU" sz="1800" dirty="0" err="1" smtClean="0"/>
              <a:t>Минздравсоцразвития</a:t>
            </a:r>
            <a:r>
              <a:rPr lang="ru-RU" sz="1800" dirty="0" smtClean="0"/>
              <a:t> России от 04.05.2012 № 477н                               «</a:t>
            </a:r>
            <a:r>
              <a:rPr lang="ru-RU" sz="1800" b="1" dirty="0" smtClean="0"/>
              <a:t>Об утверждении перечня   состояний, при которых оказывается первая помощь и перечня мероприятий   при которых оказывается первая помощь»</a:t>
            </a:r>
          </a:p>
          <a:p>
            <a:pPr marL="0" indent="0">
              <a:buNone/>
            </a:pPr>
            <a:r>
              <a:rPr lang="ru-RU" sz="2000" dirty="0" smtClean="0"/>
              <a:t>7. </a:t>
            </a:r>
            <a:r>
              <a:rPr lang="ru-RU" sz="1800" dirty="0" smtClean="0"/>
              <a:t>Постановление правительства РФ от 15.09.2020 </a:t>
            </a:r>
            <a:r>
              <a:rPr lang="ru-RU" sz="1800" dirty="0"/>
              <a:t>№ </a:t>
            </a:r>
            <a:r>
              <a:rPr lang="ru-RU" sz="1800" dirty="0" smtClean="0"/>
              <a:t>1479 </a:t>
            </a:r>
            <a:r>
              <a:rPr lang="ru-RU" sz="1800" dirty="0"/>
              <a:t>«Об утверждении </a:t>
            </a:r>
            <a:r>
              <a:rPr lang="ru-RU" sz="1800" b="1" dirty="0"/>
              <a:t>Правил </a:t>
            </a:r>
            <a:r>
              <a:rPr lang="ru-RU" sz="1800" b="1" dirty="0" smtClean="0"/>
              <a:t>противопожарного режима в </a:t>
            </a:r>
            <a:r>
              <a:rPr lang="ru-RU" sz="1800" b="1" dirty="0" err="1" smtClean="0"/>
              <a:t>Россиской</a:t>
            </a:r>
            <a:r>
              <a:rPr lang="ru-RU" sz="1800" b="1" dirty="0" smtClean="0"/>
              <a:t> Федерации».</a:t>
            </a:r>
            <a:endParaRPr lang="ru-RU" sz="1800" b="1" dirty="0"/>
          </a:p>
          <a:p>
            <a:pPr marL="0" indent="0">
              <a:buNone/>
            </a:pPr>
            <a:endParaRPr lang="ru-RU" sz="1800" dirty="0"/>
          </a:p>
          <a:p>
            <a:endParaRPr lang="ru-RU" sz="2000" dirty="0"/>
          </a:p>
          <a:p>
            <a:endParaRPr lang="ru-RU"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2</a:t>
            </a:fld>
            <a:endParaRPr lang="en-US"/>
          </a:p>
        </p:txBody>
      </p:sp>
    </p:spTree>
    <p:extLst>
      <p:ext uri="{BB962C8B-B14F-4D97-AF65-F5344CB8AC3E}">
        <p14:creationId xmlns:p14="http://schemas.microsoft.com/office/powerpoint/2010/main" val="187256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5055840"/>
          </a:xfrm>
        </p:spPr>
        <p:txBody>
          <a:bodyPr>
            <a:normAutofit/>
          </a:bodyPr>
          <a:lstStyle/>
          <a:p>
            <a:pPr algn="just"/>
            <a:r>
              <a:rPr lang="ru-RU" sz="2000" dirty="0" err="1" smtClean="0"/>
              <a:t>Электроприемники</a:t>
            </a:r>
            <a:r>
              <a:rPr lang="ru-RU" sz="2000" dirty="0" smtClean="0"/>
              <a:t> первой </a:t>
            </a:r>
            <a:r>
              <a:rPr lang="ru-RU" sz="2000" dirty="0"/>
              <a:t>категории </a:t>
            </a:r>
            <a:r>
              <a:rPr lang="ru-RU" sz="2000" dirty="0" smtClean="0"/>
              <a:t>– должны обеспечиваться электроэнергией от двух независимых взаимно  </a:t>
            </a:r>
            <a:r>
              <a:rPr lang="ru-RU" sz="2000" dirty="0" err="1" smtClean="0"/>
              <a:t>резервирующихся</a:t>
            </a:r>
            <a:r>
              <a:rPr lang="ru-RU" sz="2000" dirty="0" smtClean="0"/>
              <a:t>  источников питания и перерыв электроснабжения допускается только на время восстановления </a:t>
            </a:r>
            <a:r>
              <a:rPr lang="ru-RU" sz="2000" dirty="0" err="1" smtClean="0"/>
              <a:t>эл.питания</a:t>
            </a:r>
            <a:endParaRPr lang="ru-RU" sz="2000" dirty="0"/>
          </a:p>
          <a:p>
            <a:pPr algn="just"/>
            <a:r>
              <a:rPr lang="ru-RU" sz="2000" dirty="0" err="1"/>
              <a:t>Электроприемники</a:t>
            </a:r>
            <a:r>
              <a:rPr lang="ru-RU" sz="2000" dirty="0"/>
              <a:t> </a:t>
            </a:r>
            <a:r>
              <a:rPr lang="ru-RU" sz="2000" dirty="0" smtClean="0"/>
              <a:t>второй </a:t>
            </a:r>
            <a:r>
              <a:rPr lang="ru-RU" sz="2000" dirty="0"/>
              <a:t>категории – должны обеспечиваться электроэнергией от двух независимых взаимно  </a:t>
            </a:r>
            <a:r>
              <a:rPr lang="ru-RU" sz="2000" dirty="0" err="1"/>
              <a:t>резервирующихся</a:t>
            </a:r>
            <a:r>
              <a:rPr lang="ru-RU" sz="2000" dirty="0"/>
              <a:t>  источников питания и перерыв электроснабжения допускается </a:t>
            </a:r>
            <a:r>
              <a:rPr lang="ru-RU" sz="2000" dirty="0" smtClean="0"/>
              <a:t>до выезда оперативной бригады.</a:t>
            </a:r>
            <a:endParaRPr lang="ru-RU" sz="2000" dirty="0"/>
          </a:p>
          <a:p>
            <a:pPr algn="just"/>
            <a:r>
              <a:rPr lang="ru-RU" sz="2000" dirty="0" err="1" smtClean="0"/>
              <a:t>Электроприемники</a:t>
            </a:r>
            <a:r>
              <a:rPr lang="ru-RU" sz="2000" dirty="0" smtClean="0"/>
              <a:t> третьей </a:t>
            </a:r>
            <a:r>
              <a:rPr lang="ru-RU" sz="2000" dirty="0"/>
              <a:t>категории – должны обеспечиваться электроэнергией от </a:t>
            </a:r>
            <a:r>
              <a:rPr lang="ru-RU" sz="2000" dirty="0" smtClean="0"/>
              <a:t>одного источника </a:t>
            </a:r>
            <a:r>
              <a:rPr lang="ru-RU" sz="2000" dirty="0"/>
              <a:t>питания и перерыв электроснабжения допускается </a:t>
            </a:r>
            <a:r>
              <a:rPr lang="ru-RU" sz="2000" dirty="0" smtClean="0"/>
              <a:t>на </a:t>
            </a:r>
            <a:r>
              <a:rPr lang="ru-RU" sz="2000" dirty="0"/>
              <a:t>время восстановления </a:t>
            </a:r>
            <a:r>
              <a:rPr lang="ru-RU" sz="2000" dirty="0" err="1" smtClean="0"/>
              <a:t>эл.питания</a:t>
            </a:r>
            <a:r>
              <a:rPr lang="ru-RU" sz="2000" dirty="0" smtClean="0"/>
              <a:t>, не превышая 1 суток.</a:t>
            </a:r>
            <a:endParaRPr lang="ru-RU" sz="2000" dirty="0"/>
          </a:p>
          <a:p>
            <a:pPr algn="just"/>
            <a:endParaRPr lang="ru-RU" sz="2000" dirty="0" smtClean="0"/>
          </a:p>
          <a:p>
            <a:pPr>
              <a:buNone/>
            </a:pPr>
            <a:endParaRPr lang="en-US"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20</a:t>
            </a:fld>
            <a:endParaRPr lang="en-US"/>
          </a:p>
        </p:txBody>
      </p:sp>
      <p:sp>
        <p:nvSpPr>
          <p:cNvPr id="5" name="Заголовок 1"/>
          <p:cNvSpPr>
            <a:spLocks noGrp="1"/>
          </p:cNvSpPr>
          <p:nvPr>
            <p:ph type="title"/>
          </p:nvPr>
        </p:nvSpPr>
        <p:spPr>
          <a:xfrm>
            <a:off x="457200" y="260648"/>
            <a:ext cx="8229600" cy="432048"/>
          </a:xfrm>
        </p:spPr>
        <p:txBody>
          <a:bodyPr>
            <a:normAutofit/>
          </a:bodyPr>
          <a:lstStyle/>
          <a:p>
            <a:r>
              <a:rPr lang="ru-RU" sz="2000" dirty="0" smtClean="0"/>
              <a:t>Правила устройства электроустановок ПУЭ.  Термины и определения.</a:t>
            </a:r>
            <a:endParaRPr lang="en-US" sz="2000" dirty="0"/>
          </a:p>
        </p:txBody>
      </p:sp>
    </p:spTree>
    <p:extLst>
      <p:ext uri="{BB962C8B-B14F-4D97-AF65-F5344CB8AC3E}">
        <p14:creationId xmlns:p14="http://schemas.microsoft.com/office/powerpoint/2010/main" val="262079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a:bodyPr>
          <a:lstStyle/>
          <a:p>
            <a:r>
              <a:rPr lang="ru-RU" sz="2000" b="1" dirty="0" smtClean="0"/>
              <a:t>Квалифицированный обслуживающий персонал </a:t>
            </a:r>
            <a:r>
              <a:rPr lang="ru-RU" sz="2000" dirty="0" smtClean="0"/>
              <a:t>— </a:t>
            </a:r>
            <a:r>
              <a:rPr lang="ru-RU" sz="2000" u="sng" dirty="0" smtClean="0"/>
              <a:t>специально подготовленные работники</a:t>
            </a:r>
            <a:r>
              <a:rPr lang="ru-RU" sz="2000" dirty="0" smtClean="0"/>
              <a:t>, прошедшие проверку знаний в объеме, обязательном для данной работы  (должности), и имеющие группу по электробезопасности, предусмотренную действующими правилами охраны труда при эксплуатации электроустановок.</a:t>
            </a:r>
          </a:p>
          <a:p>
            <a:endParaRPr lang="ru-RU" sz="2000" dirty="0" smtClean="0"/>
          </a:p>
          <a:p>
            <a:pPr>
              <a:buNone/>
            </a:pPr>
            <a:endParaRPr lang="en-US" sz="2000" dirty="0"/>
          </a:p>
        </p:txBody>
      </p:sp>
      <p:sp>
        <p:nvSpPr>
          <p:cNvPr id="5" name="Номер слайда 4"/>
          <p:cNvSpPr>
            <a:spLocks noGrp="1"/>
          </p:cNvSpPr>
          <p:nvPr>
            <p:ph type="sldNum" sz="quarter" idx="12"/>
          </p:nvPr>
        </p:nvSpPr>
        <p:spPr/>
        <p:txBody>
          <a:bodyPr/>
          <a:lstStyle/>
          <a:p>
            <a:fld id="{80268078-7C63-40C9-97FB-19ED1922B3DB}" type="slidenum">
              <a:rPr lang="en-US" smtClean="0"/>
              <a:pPr/>
              <a:t>21</a:t>
            </a:fld>
            <a:endParaRPr lang="en-US"/>
          </a:p>
        </p:txBody>
      </p:sp>
      <p:pic>
        <p:nvPicPr>
          <p:cNvPr id="8" name="Рисунок 7" descr="http://xn--j1adfn.xn--p1ai/image/image_gallery?groupId=14&amp;t=1296462755833&amp;uuid=dec8d396-9a83-48dc-8faa-2e29d47c1a50"/>
          <p:cNvPicPr/>
          <p:nvPr/>
        </p:nvPicPr>
        <p:blipFill>
          <a:blip r:embed="rId2" cstate="print"/>
          <a:srcRect/>
          <a:stretch>
            <a:fillRect/>
          </a:stretch>
        </p:blipFill>
        <p:spPr bwMode="auto">
          <a:xfrm>
            <a:off x="2051720" y="3429000"/>
            <a:ext cx="1944216" cy="2619058"/>
          </a:xfrm>
          <a:prstGeom prst="rect">
            <a:avLst/>
          </a:prstGeom>
          <a:noFill/>
          <a:ln w="9525">
            <a:noFill/>
            <a:miter lim="800000"/>
            <a:headEnd/>
            <a:tailEnd/>
          </a:ln>
        </p:spPr>
      </p:pic>
      <p:pic>
        <p:nvPicPr>
          <p:cNvPr id="1026" name="Picture 2" descr="http://insp.pnnl.gov/inspmedia/2001statusreport/section4/infrared.jpg"/>
          <p:cNvPicPr>
            <a:picLocks noChangeAspect="1" noChangeArrowheads="1"/>
          </p:cNvPicPr>
          <p:nvPr/>
        </p:nvPicPr>
        <p:blipFill>
          <a:blip r:embed="rId3" cstate="print"/>
          <a:srcRect/>
          <a:stretch>
            <a:fillRect/>
          </a:stretch>
        </p:blipFill>
        <p:spPr bwMode="auto">
          <a:xfrm>
            <a:off x="4860032" y="3429000"/>
            <a:ext cx="2250342" cy="2808312"/>
          </a:xfrm>
          <a:prstGeom prst="rect">
            <a:avLst/>
          </a:prstGeom>
          <a:noFill/>
        </p:spPr>
      </p:pic>
      <p:sp>
        <p:nvSpPr>
          <p:cNvPr id="7" name="Заголовок 1"/>
          <p:cNvSpPr txBox="1">
            <a:spLocks/>
          </p:cNvSpPr>
          <p:nvPr/>
        </p:nvSpPr>
        <p:spPr>
          <a:xfrm>
            <a:off x="457200" y="704088"/>
            <a:ext cx="8229600" cy="28233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uLnTx/>
                <a:uFillTx/>
                <a:latin typeface="+mj-lt"/>
                <a:ea typeface="+mj-ea"/>
                <a:cs typeface="+mj-cs"/>
              </a:rPr>
              <a:t>Правила </a:t>
            </a:r>
            <a:r>
              <a:rPr kumimoji="0" lang="ru-RU" sz="2000" b="1" i="0" u="none" strike="noStrike" kern="1200" cap="none" spc="0" normalizeH="0" baseline="0" noProof="0" dirty="0" err="1" smtClean="0">
                <a:ln>
                  <a:noFill/>
                </a:ln>
                <a:solidFill>
                  <a:schemeClr val="tx2"/>
                </a:solidFill>
                <a:effectLst/>
                <a:uLnTx/>
                <a:uFillTx/>
                <a:latin typeface="+mj-lt"/>
                <a:ea typeface="+mj-ea"/>
                <a:cs typeface="+mj-cs"/>
              </a:rPr>
              <a:t>техническо</a:t>
            </a:r>
            <a:r>
              <a:rPr lang="ru-RU" sz="2000" b="1" dirty="0" smtClean="0">
                <a:solidFill>
                  <a:schemeClr val="tx2"/>
                </a:solidFill>
                <a:latin typeface="+mj-lt"/>
                <a:ea typeface="+mj-ea"/>
                <a:cs typeface="+mj-cs"/>
              </a:rPr>
              <a:t>й эксплуатации </a:t>
            </a:r>
            <a:r>
              <a:rPr kumimoji="0" lang="ru-RU" sz="2000" b="1" i="0" u="none" strike="noStrike" kern="1200" cap="none" spc="0" normalizeH="0" baseline="0" noProof="0" dirty="0" smtClean="0">
                <a:ln>
                  <a:noFill/>
                </a:ln>
                <a:solidFill>
                  <a:schemeClr val="tx2"/>
                </a:solidFill>
                <a:effectLst/>
                <a:uLnTx/>
                <a:uFillTx/>
                <a:latin typeface="+mj-lt"/>
                <a:ea typeface="+mj-ea"/>
                <a:cs typeface="+mj-cs"/>
              </a:rPr>
              <a:t>электроустановок потребителей.</a:t>
            </a:r>
            <a:endParaRPr kumimoji="0" lang="en-US" sz="2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229600" cy="4479776"/>
          </a:xfrm>
        </p:spPr>
        <p:txBody>
          <a:bodyPr>
            <a:normAutofit fontScale="85000" lnSpcReduction="20000"/>
          </a:bodyPr>
          <a:lstStyle/>
          <a:p>
            <a:r>
              <a:rPr lang="ru-RU" sz="2200" b="1" dirty="0" smtClean="0"/>
              <a:t>Электротехнический  персонал </a:t>
            </a:r>
            <a:r>
              <a:rPr lang="ru-RU" sz="2200" dirty="0" smtClean="0"/>
              <a:t>— входит в состав </a:t>
            </a:r>
            <a:r>
              <a:rPr lang="ru-RU" sz="2200" dirty="0" err="1" smtClean="0"/>
              <a:t>энергослужбы</a:t>
            </a:r>
            <a:r>
              <a:rPr lang="ru-RU" sz="2200" dirty="0" smtClean="0"/>
              <a:t> института   и  подразделяется на    Административно-технический,                Оперативный,  Ремонтный,   Оперативно-ремонтный </a:t>
            </a:r>
          </a:p>
          <a:p>
            <a:r>
              <a:rPr lang="ru-RU" sz="2200" b="1" dirty="0" err="1" smtClean="0"/>
              <a:t>Электротехнологический</a:t>
            </a:r>
            <a:r>
              <a:rPr lang="ru-RU" sz="2200" b="1" dirty="0" smtClean="0"/>
              <a:t> персонал  </a:t>
            </a:r>
            <a:r>
              <a:rPr lang="ru-RU" sz="2200" dirty="0" smtClean="0"/>
              <a:t>производственных цехов и участков, лабораторий  осуществляющий эксплуатацию </a:t>
            </a:r>
            <a:r>
              <a:rPr lang="ru-RU" sz="2200" dirty="0" err="1" smtClean="0"/>
              <a:t>электротехнологических</a:t>
            </a:r>
            <a:r>
              <a:rPr lang="ru-RU" sz="2200" dirty="0" smtClean="0"/>
              <a:t> и экспериментальных установок должен иметь необходимые группы по электробезопасности.</a:t>
            </a:r>
          </a:p>
          <a:p>
            <a:r>
              <a:rPr lang="ru-RU" sz="2200" b="1" dirty="0" smtClean="0"/>
              <a:t>Прикомандированный электротехнический, </a:t>
            </a:r>
            <a:r>
              <a:rPr lang="ru-RU" sz="2200" b="1" dirty="0" err="1" smtClean="0"/>
              <a:t>электротехнологический</a:t>
            </a:r>
            <a:r>
              <a:rPr lang="ru-RU" sz="2200" b="1" dirty="0" smtClean="0"/>
              <a:t> </a:t>
            </a:r>
            <a:r>
              <a:rPr lang="ru-RU" sz="2200" b="1" dirty="0"/>
              <a:t>персонал  </a:t>
            </a:r>
            <a:r>
              <a:rPr lang="ru-RU" sz="2200" dirty="0" smtClean="0"/>
              <a:t>к работе на производственных площадках цехов, лабораторий  допускается  только при наличии необходимой </a:t>
            </a:r>
            <a:r>
              <a:rPr lang="ru-RU" sz="2200" dirty="0"/>
              <a:t>группы по электробезопасности</a:t>
            </a:r>
          </a:p>
          <a:p>
            <a:pPr marL="0" indent="0">
              <a:buNone/>
            </a:pPr>
            <a:endParaRPr lang="ru-RU" sz="2000" dirty="0" smtClean="0"/>
          </a:p>
          <a:p>
            <a:pPr marL="0" indent="0">
              <a:buNone/>
            </a:pPr>
            <a:endParaRPr lang="ru-RU" sz="2000" dirty="0" smtClean="0"/>
          </a:p>
          <a:p>
            <a:pPr marL="0" indent="0">
              <a:buNone/>
            </a:pPr>
            <a:endParaRPr lang="ru-RU" sz="2000" dirty="0" smtClean="0"/>
          </a:p>
          <a:p>
            <a:pPr marL="0" indent="0">
              <a:buNone/>
            </a:pPr>
            <a:endParaRPr lang="ru-RU" sz="2000" dirty="0" smtClean="0"/>
          </a:p>
          <a:p>
            <a:pPr marL="0" indent="0">
              <a:buNone/>
            </a:pPr>
            <a:endParaRPr lang="ru-RU" sz="2000" dirty="0"/>
          </a:p>
          <a:p>
            <a:pPr marL="0" indent="0">
              <a:buNone/>
            </a:pPr>
            <a:r>
              <a:rPr lang="ru-RU" sz="2000" dirty="0" smtClean="0"/>
              <a:t> </a:t>
            </a:r>
            <a:endParaRPr lang="ru-RU" sz="2000" b="1" dirty="0" smtClean="0"/>
          </a:p>
          <a:p>
            <a:endParaRPr lang="ru-RU" sz="2000" dirty="0" smtClean="0"/>
          </a:p>
          <a:p>
            <a:pPr>
              <a:buNone/>
            </a:pPr>
            <a:endParaRPr lang="en-US" sz="2000" dirty="0"/>
          </a:p>
        </p:txBody>
      </p:sp>
      <p:sp>
        <p:nvSpPr>
          <p:cNvPr id="5" name="Номер слайда 4"/>
          <p:cNvSpPr>
            <a:spLocks noGrp="1"/>
          </p:cNvSpPr>
          <p:nvPr>
            <p:ph type="sldNum" sz="quarter" idx="12"/>
          </p:nvPr>
        </p:nvSpPr>
        <p:spPr/>
        <p:txBody>
          <a:bodyPr/>
          <a:lstStyle/>
          <a:p>
            <a:fld id="{80268078-7C63-40C9-97FB-19ED1922B3DB}" type="slidenum">
              <a:rPr lang="en-US" smtClean="0"/>
              <a:pPr/>
              <a:t>22</a:t>
            </a:fld>
            <a:endParaRPr lang="en-US"/>
          </a:p>
        </p:txBody>
      </p:sp>
      <p:sp>
        <p:nvSpPr>
          <p:cNvPr id="7" name="Заголовок 1"/>
          <p:cNvSpPr txBox="1">
            <a:spLocks/>
          </p:cNvSpPr>
          <p:nvPr/>
        </p:nvSpPr>
        <p:spPr>
          <a:xfrm>
            <a:off x="457200" y="704088"/>
            <a:ext cx="8229600" cy="492664"/>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uLnTx/>
                <a:uFillTx/>
                <a:latin typeface="+mj-lt"/>
                <a:ea typeface="+mj-ea"/>
                <a:cs typeface="+mj-cs"/>
              </a:rPr>
              <a:t>       Правила </a:t>
            </a:r>
            <a:r>
              <a:rPr kumimoji="0" lang="ru-RU" sz="2000" b="1" i="0" u="none" strike="noStrike" kern="1200" cap="none" spc="0" normalizeH="0" baseline="0" noProof="0" dirty="0" err="1" smtClean="0">
                <a:ln>
                  <a:noFill/>
                </a:ln>
                <a:solidFill>
                  <a:schemeClr val="tx2"/>
                </a:solidFill>
                <a:effectLst/>
                <a:uLnTx/>
                <a:uFillTx/>
                <a:latin typeface="+mj-lt"/>
                <a:ea typeface="+mj-ea"/>
                <a:cs typeface="+mj-cs"/>
              </a:rPr>
              <a:t>техническо</a:t>
            </a:r>
            <a:r>
              <a:rPr lang="ru-RU" sz="2000" b="1" dirty="0" smtClean="0">
                <a:solidFill>
                  <a:schemeClr val="tx2"/>
                </a:solidFill>
                <a:latin typeface="+mj-lt"/>
                <a:ea typeface="+mj-ea"/>
                <a:cs typeface="+mj-cs"/>
              </a:rPr>
              <a:t>й эксплуатации </a:t>
            </a:r>
            <a:r>
              <a:rPr kumimoji="0" lang="ru-RU" sz="2000" b="1" i="0" u="none" strike="noStrike" kern="1200" cap="none" spc="0" normalizeH="0" baseline="0" noProof="0" dirty="0" smtClean="0">
                <a:ln>
                  <a:noFill/>
                </a:ln>
                <a:solidFill>
                  <a:schemeClr val="tx2"/>
                </a:solidFill>
                <a:effectLst/>
                <a:uLnTx/>
                <a:uFillTx/>
                <a:latin typeface="+mj-lt"/>
                <a:ea typeface="+mj-ea"/>
                <a:cs typeface="+mj-cs"/>
              </a:rPr>
              <a:t>электроустановок потребителей</a:t>
            </a:r>
            <a:endParaRPr kumimoji="0" lang="en-US" sz="20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86499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08112"/>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ru-RU" sz="2400" b="1" dirty="0" smtClean="0"/>
              <a:t>Правила по охране труда при эксплуатации электроустановок</a:t>
            </a:r>
            <a:endParaRPr lang="ru-RU" sz="2400" b="1" dirty="0"/>
          </a:p>
        </p:txBody>
      </p:sp>
      <p:sp>
        <p:nvSpPr>
          <p:cNvPr id="3" name="Объект 2"/>
          <p:cNvSpPr>
            <a:spLocks noGrp="1"/>
          </p:cNvSpPr>
          <p:nvPr>
            <p:ph idx="1"/>
          </p:nvPr>
        </p:nvSpPr>
        <p:spPr>
          <a:xfrm>
            <a:off x="323528" y="1556792"/>
            <a:ext cx="8568952" cy="4767808"/>
          </a:xfrm>
        </p:spPr>
        <p:txBody>
          <a:bodyPr>
            <a:noAutofit/>
          </a:bodyPr>
          <a:lstStyle/>
          <a:p>
            <a:pPr marL="0" indent="0">
              <a:buNone/>
            </a:pPr>
            <a:r>
              <a:rPr lang="ru-RU" sz="1400" b="1" dirty="0" smtClean="0"/>
              <a:t>Требования </a:t>
            </a:r>
            <a:r>
              <a:rPr lang="ru-RU" sz="1400" b="1" dirty="0"/>
              <a:t>к персоналу со </a:t>
            </a:r>
            <a:r>
              <a:rPr lang="en-US" sz="1400" b="1" dirty="0"/>
              <a:t>II</a:t>
            </a:r>
            <a:r>
              <a:rPr lang="ru-RU" sz="1400" b="1" dirty="0"/>
              <a:t> группой по </a:t>
            </a:r>
            <a:r>
              <a:rPr lang="ru-RU" sz="1400" b="1" dirty="0" smtClean="0"/>
              <a:t>электробезопасности:</a:t>
            </a:r>
          </a:p>
          <a:p>
            <a:pPr marL="0" indent="0">
              <a:buNone/>
            </a:pPr>
            <a:endParaRPr lang="ru-RU" sz="1000" b="1" dirty="0" smtClean="0"/>
          </a:p>
          <a:p>
            <a:r>
              <a:rPr lang="ru-RU" sz="1400" dirty="0" smtClean="0"/>
              <a:t>Элементарные технические знания об электроустановке и её оборудовании.</a:t>
            </a:r>
          </a:p>
          <a:p>
            <a:r>
              <a:rPr lang="ru-RU" sz="1400" dirty="0" smtClean="0"/>
              <a:t>Отчетливое представление об опасности электрического тока, опасности приближения к токоведущим частям.</a:t>
            </a:r>
          </a:p>
          <a:p>
            <a:r>
              <a:rPr lang="ru-RU" sz="1400" dirty="0" smtClean="0"/>
              <a:t>Знание основных мер предосторожности при работах в электроустановках.</a:t>
            </a:r>
          </a:p>
          <a:p>
            <a:r>
              <a:rPr lang="ru-RU" sz="1400" dirty="0" smtClean="0"/>
              <a:t>Практические навыки оказания первой помощи пострадавшим.</a:t>
            </a:r>
          </a:p>
          <a:p>
            <a:r>
              <a:rPr lang="ru-RU" sz="1400" dirty="0" smtClean="0"/>
              <a:t>Работники с основным общим или со средним полным образованием должны пройти обучение в образовательных организациях в объеме не менее 72 часов.</a:t>
            </a:r>
          </a:p>
          <a:p>
            <a:endParaRPr lang="ru-RU" sz="1400" b="1" dirty="0"/>
          </a:p>
          <a:p>
            <a:pPr marL="0" indent="0">
              <a:buNone/>
            </a:pPr>
            <a:r>
              <a:rPr lang="ru-RU" sz="1400" b="1" dirty="0"/>
              <a:t>Требования к персоналу </a:t>
            </a:r>
            <a:r>
              <a:rPr lang="ru-RU" sz="1400" b="1" dirty="0" smtClean="0"/>
              <a:t>с </a:t>
            </a:r>
            <a:r>
              <a:rPr lang="en-US" sz="1400" dirty="0" smtClean="0"/>
              <a:t>III </a:t>
            </a:r>
            <a:r>
              <a:rPr lang="en-US" sz="1400" dirty="0"/>
              <a:t> </a:t>
            </a:r>
            <a:r>
              <a:rPr lang="en-US" sz="1400" dirty="0" smtClean="0"/>
              <a:t> </a:t>
            </a:r>
            <a:r>
              <a:rPr lang="ru-RU" sz="1400" b="1" dirty="0" smtClean="0"/>
              <a:t>группой </a:t>
            </a:r>
            <a:r>
              <a:rPr lang="ru-RU" sz="1400" b="1" dirty="0"/>
              <a:t>по электробезопасности:</a:t>
            </a:r>
          </a:p>
          <a:p>
            <a:pPr marL="0" indent="0">
              <a:buNone/>
            </a:pPr>
            <a:endParaRPr lang="ru-RU" sz="1000" dirty="0"/>
          </a:p>
          <a:p>
            <a:pPr lvl="0"/>
            <a:r>
              <a:rPr lang="ru-RU" sz="1400" dirty="0"/>
              <a:t>Элементарные познания в общей электротехнике.</a:t>
            </a:r>
          </a:p>
          <a:p>
            <a:pPr lvl="0"/>
            <a:r>
              <a:rPr lang="ru-RU" sz="1400" dirty="0"/>
              <a:t>Знание электроустановки и порядка ее технического обслуживания.</a:t>
            </a:r>
          </a:p>
          <a:p>
            <a:pPr lvl="0"/>
            <a:r>
              <a:rPr lang="ru-RU" sz="1400" dirty="0"/>
              <a:t>Знание общих правил безопасности, в том числе правил допуска к работе, и специальных требований, касающихся выполняемой работы.</a:t>
            </a:r>
          </a:p>
          <a:p>
            <a:pPr lvl="0"/>
            <a:r>
              <a:rPr lang="ru-RU" sz="1400" dirty="0"/>
              <a:t>Умение обеспечить безопасное ведение работы</a:t>
            </a:r>
            <a:r>
              <a:rPr lang="en-US" sz="1400" dirty="0"/>
              <a:t> </a:t>
            </a:r>
            <a:r>
              <a:rPr lang="ru-RU" sz="1400" dirty="0"/>
              <a:t> и вести надзор за работающими в электроустановках</a:t>
            </a:r>
          </a:p>
          <a:p>
            <a:pPr lvl="0"/>
            <a:r>
              <a:rPr lang="ru-RU" sz="1400" dirty="0"/>
              <a:t>Знание правил освобождения пострадавшего от действия электрического тока, оказания первой медицинской помощи и умение практически оказывать ее пострадавшему.</a:t>
            </a:r>
          </a:p>
          <a:p>
            <a:endParaRPr lang="ru-RU" sz="1400"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23</a:t>
            </a:fld>
            <a:endParaRPr lang="en-US"/>
          </a:p>
        </p:txBody>
      </p:sp>
    </p:spTree>
    <p:extLst>
      <p:ext uri="{BB962C8B-B14F-4D97-AF65-F5344CB8AC3E}">
        <p14:creationId xmlns:p14="http://schemas.microsoft.com/office/powerpoint/2010/main" val="1910903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7886" y="332656"/>
            <a:ext cx="8229600" cy="432048"/>
          </a:xfrm>
        </p:spPr>
        <p:txBody>
          <a:bodyPr>
            <a:noAutofit/>
          </a:bodyPr>
          <a:lstStyle/>
          <a:p>
            <a:pPr algn="ctr"/>
            <a:r>
              <a:rPr lang="ru-RU" sz="2400" b="1" dirty="0" smtClean="0"/>
              <a:t>Классификация проводящих частей электроустановок</a:t>
            </a:r>
            <a:endParaRPr lang="en-US" sz="2400" b="1" dirty="0"/>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797943916"/>
              </p:ext>
            </p:extLst>
          </p:nvPr>
        </p:nvGraphicFramePr>
        <p:xfrm>
          <a:off x="398579" y="764705"/>
          <a:ext cx="8596064" cy="367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омер слайда 5"/>
          <p:cNvSpPr>
            <a:spLocks noGrp="1"/>
          </p:cNvSpPr>
          <p:nvPr>
            <p:ph type="sldNum" sz="quarter" idx="12"/>
          </p:nvPr>
        </p:nvSpPr>
        <p:spPr/>
        <p:txBody>
          <a:bodyPr/>
          <a:lstStyle/>
          <a:p>
            <a:fld id="{70885CC8-8F44-4A21-8745-9F00B8BF3831}" type="slidenum">
              <a:rPr lang="en-US" smtClean="0"/>
              <a:pPr/>
              <a:t>24</a:t>
            </a:fld>
            <a:endParaRPr lang="en-US"/>
          </a:p>
        </p:txBody>
      </p:sp>
      <p:sp>
        <p:nvSpPr>
          <p:cNvPr id="2" name="Прямоугольник 1"/>
          <p:cNvSpPr/>
          <p:nvPr/>
        </p:nvSpPr>
        <p:spPr>
          <a:xfrm>
            <a:off x="281675" y="4221088"/>
            <a:ext cx="8712968" cy="2308324"/>
          </a:xfrm>
          <a:prstGeom prst="rect">
            <a:avLst/>
          </a:prstGeom>
        </p:spPr>
        <p:txBody>
          <a:bodyPr wrap="square">
            <a:spAutoFit/>
          </a:bodyPr>
          <a:lstStyle/>
          <a:p>
            <a:r>
              <a:rPr lang="ru-RU" u="sng" dirty="0"/>
              <a:t>Современная концепция</a:t>
            </a:r>
            <a:r>
              <a:rPr lang="ru-RU" dirty="0"/>
              <a:t> электробезопасности по ГОСТ Р 50571 основана на том, что опасные токоведущие части электроустановки </a:t>
            </a:r>
            <a:r>
              <a:rPr lang="ru-RU" b="1" u="sng" dirty="0"/>
              <a:t>не должны быть доступны</a:t>
            </a:r>
            <a:r>
              <a:rPr lang="ru-RU" dirty="0"/>
              <a:t> для непреднамеренного прямого прикосновения к ним, а доступные прикосновению открытые проводящие части (ОПЧ), сторонние проводящие части (СПЧ), защитные и заземляющие проводники (РЕ-проводники), а также ОПЧ цепей обратного тока, включая РЕ</a:t>
            </a:r>
            <a:r>
              <a:rPr lang="en-US" dirty="0"/>
              <a:t>N</a:t>
            </a:r>
            <a:r>
              <a:rPr lang="ru-RU" dirty="0"/>
              <a:t>-проводники, </a:t>
            </a:r>
            <a:r>
              <a:rPr lang="ru-RU" b="1" u="sng" dirty="0"/>
              <a:t>не должны быть опасны</a:t>
            </a:r>
            <a:r>
              <a:rPr lang="ru-RU" dirty="0"/>
              <a:t> при прямом прикосновении к ним при нормальном режиме работы и при повреждении изоляции токоведущих частей. </a:t>
            </a:r>
          </a:p>
        </p:txBody>
      </p:sp>
    </p:spTree>
    <p:extLst>
      <p:ext uri="{BB962C8B-B14F-4D97-AF65-F5344CB8AC3E}">
        <p14:creationId xmlns:p14="http://schemas.microsoft.com/office/powerpoint/2010/main" val="3320560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25</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94214" y="1628800"/>
            <a:ext cx="8582242" cy="5040560"/>
          </a:xfrm>
          <a:prstGeom prst="rect">
            <a:avLst/>
          </a:prstGeom>
          <a:noFill/>
          <a:ln w="9525">
            <a:noFill/>
            <a:miter lim="800000"/>
            <a:headEnd/>
            <a:tailEnd/>
          </a:ln>
        </p:spPr>
      </p:pic>
      <p:pic>
        <p:nvPicPr>
          <p:cNvPr id="2053" name="Picture 5" descr="http://www.expert-elektrik.ru/images/pol/7.jpg"/>
          <p:cNvPicPr>
            <a:picLocks noChangeAspect="1" noChangeArrowheads="1"/>
          </p:cNvPicPr>
          <p:nvPr/>
        </p:nvPicPr>
        <p:blipFill>
          <a:blip r:embed="rId3" cstate="print"/>
          <a:srcRect/>
          <a:stretch>
            <a:fillRect/>
          </a:stretch>
        </p:blipFill>
        <p:spPr bwMode="auto">
          <a:xfrm>
            <a:off x="611560" y="188640"/>
            <a:ext cx="3240360" cy="2430270"/>
          </a:xfrm>
          <a:prstGeom prst="rect">
            <a:avLst/>
          </a:prstGeom>
          <a:noFill/>
        </p:spPr>
      </p:pic>
      <p:sp>
        <p:nvSpPr>
          <p:cNvPr id="8" name="TextBox 7"/>
          <p:cNvSpPr txBox="1"/>
          <p:nvPr/>
        </p:nvSpPr>
        <p:spPr>
          <a:xfrm>
            <a:off x="5004048" y="404664"/>
            <a:ext cx="1800200" cy="1015663"/>
          </a:xfrm>
          <a:prstGeom prst="rect">
            <a:avLst/>
          </a:prstGeom>
          <a:noFill/>
        </p:spPr>
        <p:txBody>
          <a:bodyPr wrap="square" rtlCol="0">
            <a:spAutoFit/>
          </a:bodyPr>
          <a:lstStyle/>
          <a:p>
            <a:r>
              <a:rPr lang="ru-RU" sz="6000" b="1" dirty="0" smtClean="0">
                <a:latin typeface="Times New Roman" pitchFamily="18" charset="0"/>
                <a:cs typeface="Times New Roman" pitchFamily="18" charset="0"/>
              </a:rPr>
              <a:t>ТВЧ</a:t>
            </a:r>
            <a:endParaRPr lang="en-US" sz="6000" b="1" dirty="0">
              <a:latin typeface="Times New Roman" pitchFamily="18" charset="0"/>
              <a:cs typeface="Times New Roman" pitchFamily="18" charset="0"/>
            </a:endParaRPr>
          </a:p>
        </p:txBody>
      </p:sp>
      <p:sp>
        <p:nvSpPr>
          <p:cNvPr id="9" name="Стрелка вниз 8"/>
          <p:cNvSpPr/>
          <p:nvPr/>
        </p:nvSpPr>
        <p:spPr>
          <a:xfrm rot="4764906">
            <a:off x="4116839" y="435716"/>
            <a:ext cx="621619" cy="1201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mitro.okis.ru/img/mitro/werfger.jpg"/>
          <p:cNvPicPr>
            <a:picLocks noChangeAspect="1" noChangeArrowheads="1"/>
          </p:cNvPicPr>
          <p:nvPr/>
        </p:nvPicPr>
        <p:blipFill>
          <a:blip r:embed="rId4" cstate="print"/>
          <a:srcRect b="5128"/>
          <a:stretch>
            <a:fillRect/>
          </a:stretch>
        </p:blipFill>
        <p:spPr bwMode="auto">
          <a:xfrm>
            <a:off x="5111552" y="1484784"/>
            <a:ext cx="4032448" cy="2664296"/>
          </a:xfrm>
          <a:prstGeom prst="rect">
            <a:avLst/>
          </a:prstGeom>
          <a:noFill/>
        </p:spPr>
      </p:pic>
      <p:sp>
        <p:nvSpPr>
          <p:cNvPr id="13" name="Стрелка вправо 12"/>
          <p:cNvSpPr/>
          <p:nvPr/>
        </p:nvSpPr>
        <p:spPr>
          <a:xfrm rot="1746894">
            <a:off x="6536146" y="1297991"/>
            <a:ext cx="165618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Стрелка вправо 13"/>
          <p:cNvSpPr/>
          <p:nvPr/>
        </p:nvSpPr>
        <p:spPr>
          <a:xfrm rot="20499339">
            <a:off x="4257213" y="2793964"/>
            <a:ext cx="1056476" cy="362042"/>
          </a:xfrm>
          <a:prstGeom prst="rightArrow">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265050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52128"/>
          </a:xfrm>
        </p:spPr>
        <p:txBody>
          <a:bodyPr>
            <a:normAutofit/>
          </a:bodyPr>
          <a:lstStyle/>
          <a:p>
            <a:r>
              <a:rPr lang="ru-RU" sz="2800" u="sng" dirty="0" smtClean="0"/>
              <a:t>Задание </a:t>
            </a:r>
            <a:r>
              <a:rPr lang="ru-RU" sz="2800" dirty="0" smtClean="0"/>
              <a:t>:</a:t>
            </a:r>
            <a:br>
              <a:rPr lang="ru-RU" sz="2800" dirty="0" smtClean="0"/>
            </a:br>
            <a:r>
              <a:rPr lang="ru-RU" sz="2800" dirty="0" smtClean="0"/>
              <a:t> укажите на рисунках ПЧ (ТВЧ, ОПЧ и СПЧ)</a:t>
            </a:r>
            <a:endParaRPr lang="en-US" sz="2800" u="sng" dirty="0"/>
          </a:p>
        </p:txBody>
      </p:sp>
      <p:graphicFrame>
        <p:nvGraphicFramePr>
          <p:cNvPr id="52226" name="Object 2"/>
          <p:cNvGraphicFramePr>
            <a:graphicFrameLocks noChangeAspect="1"/>
          </p:cNvGraphicFramePr>
          <p:nvPr/>
        </p:nvGraphicFramePr>
        <p:xfrm>
          <a:off x="827088" y="1412875"/>
          <a:ext cx="4260850" cy="2303463"/>
        </p:xfrm>
        <a:graphic>
          <a:graphicData uri="http://schemas.openxmlformats.org/presentationml/2006/ole">
            <mc:AlternateContent xmlns:mc="http://schemas.openxmlformats.org/markup-compatibility/2006">
              <mc:Choice xmlns:v="urn:schemas-microsoft-com:vml" Requires="v">
                <p:oleObj spid="_x0000_s8250" name="Точечный рисунок" r:id="rId3" imgW="4172532" imgH="2295238" progId="Paint.Picture">
                  <p:embed/>
                </p:oleObj>
              </mc:Choice>
              <mc:Fallback>
                <p:oleObj name="Точечный рисунок" r:id="rId3" imgW="4172532" imgH="229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12875"/>
                        <a:ext cx="4260850" cy="230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7" name="Object 3"/>
          <p:cNvGraphicFramePr>
            <a:graphicFrameLocks noChangeAspect="1"/>
          </p:cNvGraphicFramePr>
          <p:nvPr/>
        </p:nvGraphicFramePr>
        <p:xfrm>
          <a:off x="6156176" y="1196752"/>
          <a:ext cx="1944216" cy="2648140"/>
        </p:xfrm>
        <a:graphic>
          <a:graphicData uri="http://schemas.openxmlformats.org/presentationml/2006/ole">
            <mc:AlternateContent xmlns:mc="http://schemas.openxmlformats.org/markup-compatibility/2006">
              <mc:Choice xmlns:v="urn:schemas-microsoft-com:vml" Requires="v">
                <p:oleObj spid="_x0000_s8251" name="Точечный рисунок" r:id="rId5" imgW="1619476" imgH="2219635" progId="Paint.Picture">
                  <p:embed/>
                </p:oleObj>
              </mc:Choice>
              <mc:Fallback>
                <p:oleObj name="Точечный рисунок" r:id="rId5" imgW="1619476" imgH="221963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196752"/>
                        <a:ext cx="1944216" cy="2648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Рисунок 8"/>
          <p:cNvPicPr>
            <a:picLocks noChangeAspect="1" noChangeArrowheads="1"/>
          </p:cNvPicPr>
          <p:nvPr/>
        </p:nvPicPr>
        <p:blipFill>
          <a:blip r:embed="rId7" cstate="print"/>
          <a:srcRect r="43703" b="10832"/>
          <a:stretch>
            <a:fillRect/>
          </a:stretch>
        </p:blipFill>
        <p:spPr bwMode="auto">
          <a:xfrm>
            <a:off x="1259632" y="4005064"/>
            <a:ext cx="2880320" cy="2479746"/>
          </a:xfrm>
          <a:prstGeom prst="rect">
            <a:avLst/>
          </a:prstGeom>
          <a:noFill/>
        </p:spPr>
      </p:pic>
      <p:pic>
        <p:nvPicPr>
          <p:cNvPr id="8" name="Рисунок 9"/>
          <p:cNvPicPr>
            <a:picLocks noChangeAspect="1" noChangeArrowheads="1"/>
          </p:cNvPicPr>
          <p:nvPr/>
        </p:nvPicPr>
        <p:blipFill>
          <a:blip r:embed="rId8" cstate="print"/>
          <a:srcRect r="40083"/>
          <a:stretch>
            <a:fillRect/>
          </a:stretch>
        </p:blipFill>
        <p:spPr bwMode="auto">
          <a:xfrm>
            <a:off x="5220072" y="4149079"/>
            <a:ext cx="2808312" cy="2393741"/>
          </a:xfrm>
          <a:prstGeom prst="rect">
            <a:avLst/>
          </a:prstGeom>
          <a:noFill/>
        </p:spPr>
      </p:pic>
      <p:grpSp>
        <p:nvGrpSpPr>
          <p:cNvPr id="40" name="Группа 39"/>
          <p:cNvGrpSpPr/>
          <p:nvPr/>
        </p:nvGrpSpPr>
        <p:grpSpPr>
          <a:xfrm>
            <a:off x="251520" y="1196752"/>
            <a:ext cx="8352928" cy="4176464"/>
            <a:chOff x="251520" y="1196752"/>
            <a:chExt cx="8352928" cy="4176464"/>
          </a:xfrm>
        </p:grpSpPr>
        <p:sp>
          <p:nvSpPr>
            <p:cNvPr id="9" name="Овал 8"/>
            <p:cNvSpPr/>
            <p:nvPr/>
          </p:nvSpPr>
          <p:spPr>
            <a:xfrm>
              <a:off x="251520" y="1196752"/>
              <a:ext cx="424847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Овал 9"/>
            <p:cNvSpPr/>
            <p:nvPr/>
          </p:nvSpPr>
          <p:spPr>
            <a:xfrm>
              <a:off x="5220072" y="4005064"/>
              <a:ext cx="288032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Овал 10"/>
            <p:cNvSpPr/>
            <p:nvPr/>
          </p:nvSpPr>
          <p:spPr>
            <a:xfrm>
              <a:off x="1115616" y="3933056"/>
              <a:ext cx="288032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Овал 11"/>
            <p:cNvSpPr/>
            <p:nvPr/>
          </p:nvSpPr>
          <p:spPr>
            <a:xfrm>
              <a:off x="5724128" y="1268760"/>
              <a:ext cx="288032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16016" y="1412776"/>
              <a:ext cx="792088" cy="369332"/>
            </a:xfrm>
            <a:prstGeom prst="rect">
              <a:avLst/>
            </a:prstGeom>
            <a:noFill/>
          </p:spPr>
          <p:txBody>
            <a:bodyPr wrap="square" rtlCol="0">
              <a:sp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ТВЧ</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15" name="Прямая соединительная линия 14"/>
            <p:cNvCxnSpPr/>
            <p:nvPr/>
          </p:nvCxnSpPr>
          <p:spPr>
            <a:xfrm>
              <a:off x="4211960" y="1412776"/>
              <a:ext cx="57606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a:off x="3347864" y="1700808"/>
              <a:ext cx="1584176"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12" idx="1"/>
            </p:cNvCxnSpPr>
            <p:nvPr/>
          </p:nvCxnSpPr>
          <p:spPr>
            <a:xfrm flipV="1">
              <a:off x="5220072" y="1363668"/>
              <a:ext cx="925869" cy="121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220072" y="1700808"/>
              <a:ext cx="720080" cy="2376264"/>
            </a:xfrm>
            <a:prstGeom prst="line">
              <a:avLst/>
            </a:prstGeom>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6012160" y="4869160"/>
              <a:ext cx="93610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Овал 28"/>
            <p:cNvSpPr/>
            <p:nvPr/>
          </p:nvSpPr>
          <p:spPr>
            <a:xfrm>
              <a:off x="1979712" y="4653136"/>
              <a:ext cx="93610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Группа 41"/>
          <p:cNvGrpSpPr/>
          <p:nvPr/>
        </p:nvGrpSpPr>
        <p:grpSpPr>
          <a:xfrm>
            <a:off x="2051720" y="5157192"/>
            <a:ext cx="5112568" cy="1080120"/>
            <a:chOff x="2051720" y="5157192"/>
            <a:chExt cx="5112568" cy="1080120"/>
          </a:xfrm>
        </p:grpSpPr>
        <p:sp>
          <p:nvSpPr>
            <p:cNvPr id="30" name="Овал 29"/>
            <p:cNvSpPr/>
            <p:nvPr/>
          </p:nvSpPr>
          <p:spPr>
            <a:xfrm>
              <a:off x="2051720" y="5157192"/>
              <a:ext cx="1152128" cy="86409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Овал 30"/>
            <p:cNvSpPr/>
            <p:nvPr/>
          </p:nvSpPr>
          <p:spPr>
            <a:xfrm>
              <a:off x="6012160" y="5373216"/>
              <a:ext cx="1152128" cy="86409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67944" y="5517232"/>
              <a:ext cx="792088" cy="369332"/>
            </a:xfrm>
            <a:prstGeom prst="rect">
              <a:avLst/>
            </a:prstGeom>
            <a:noFill/>
            <a:ln>
              <a:noFill/>
            </a:ln>
          </p:spPr>
          <p:txBody>
            <a:bodyPr wrap="square" rtlCol="0">
              <a:spAutoFit/>
            </a:bodyPr>
            <a:lstStyle/>
            <a:p>
              <a:r>
                <a:rPr lang="ru-RU" b="1" dirty="0" smtClean="0">
                  <a:ln w="10541" cmpd="sng">
                    <a:solidFill>
                      <a:schemeClr val="accent1">
                        <a:shade val="88000"/>
                        <a:satMod val="110000"/>
                      </a:schemeClr>
                    </a:solidFill>
                    <a:prstDash val="solid"/>
                  </a:ln>
                  <a:solidFill>
                    <a:schemeClr val="accent3">
                      <a:lumMod val="50000"/>
                    </a:schemeClr>
                  </a:solidFill>
                </a:rPr>
                <a:t>ОПЧ</a:t>
              </a:r>
              <a:endParaRPr lang="en-US" b="1" dirty="0">
                <a:ln w="10541" cmpd="sng">
                  <a:solidFill>
                    <a:schemeClr val="accent1">
                      <a:shade val="88000"/>
                      <a:satMod val="110000"/>
                    </a:schemeClr>
                  </a:solidFill>
                  <a:prstDash val="solid"/>
                </a:ln>
                <a:solidFill>
                  <a:schemeClr val="accent3">
                    <a:lumMod val="50000"/>
                  </a:schemeClr>
                </a:solidFill>
              </a:endParaRPr>
            </a:p>
          </p:txBody>
        </p:sp>
        <p:cxnSp>
          <p:nvCxnSpPr>
            <p:cNvPr id="34" name="Прямая соединительная линия 33"/>
            <p:cNvCxnSpPr/>
            <p:nvPr/>
          </p:nvCxnSpPr>
          <p:spPr>
            <a:xfrm flipH="1" flipV="1">
              <a:off x="3131840" y="5373216"/>
              <a:ext cx="1080120" cy="21602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644008" y="5589240"/>
              <a:ext cx="144016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Группа 40"/>
          <p:cNvGrpSpPr/>
          <p:nvPr/>
        </p:nvGrpSpPr>
        <p:grpSpPr>
          <a:xfrm>
            <a:off x="3419872" y="2204864"/>
            <a:ext cx="2160240" cy="4320480"/>
            <a:chOff x="3419872" y="2204864"/>
            <a:chExt cx="2160240" cy="4320480"/>
          </a:xfrm>
        </p:grpSpPr>
        <p:sp>
          <p:nvSpPr>
            <p:cNvPr id="23" name="Овал 22"/>
            <p:cNvSpPr/>
            <p:nvPr/>
          </p:nvSpPr>
          <p:spPr>
            <a:xfrm>
              <a:off x="3419872" y="2204864"/>
              <a:ext cx="1728192"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88024" y="3068960"/>
              <a:ext cx="792088" cy="369332"/>
            </a:xfrm>
            <a:prstGeom prst="rect">
              <a:avLst/>
            </a:prstGeom>
            <a:noFill/>
            <a:ln>
              <a:noFill/>
            </a:ln>
          </p:spPr>
          <p:txBody>
            <a:bodyPr wrap="square" rtlCol="0">
              <a:spAutoFit/>
            </a:bodyPr>
            <a:lstStyle/>
            <a:p>
              <a:r>
                <a:rPr lang="ru-RU" b="1" dirty="0" smtClean="0">
                  <a:ln w="10541" cmpd="sng">
                    <a:solidFill>
                      <a:schemeClr val="accent1">
                        <a:shade val="88000"/>
                        <a:satMod val="110000"/>
                      </a:schemeClr>
                    </a:solidFill>
                    <a:prstDash val="solid"/>
                  </a:ln>
                  <a:solidFill>
                    <a:srgbClr val="FFC000"/>
                  </a:solidFill>
                </a:rPr>
                <a:t>СПЧ</a:t>
              </a:r>
              <a:endParaRPr lang="en-US" b="1" dirty="0">
                <a:ln w="10541" cmpd="sng">
                  <a:solidFill>
                    <a:schemeClr val="accent1">
                      <a:shade val="88000"/>
                      <a:satMod val="110000"/>
                    </a:schemeClr>
                  </a:solidFill>
                  <a:prstDash val="solid"/>
                </a:ln>
                <a:solidFill>
                  <a:srgbClr val="FFC000"/>
                </a:solidFill>
              </a:endParaRPr>
            </a:p>
          </p:txBody>
        </p:sp>
        <p:cxnSp>
          <p:nvCxnSpPr>
            <p:cNvPr id="26" name="Прямая соединительная линия 25"/>
            <p:cNvCxnSpPr/>
            <p:nvPr/>
          </p:nvCxnSpPr>
          <p:spPr>
            <a:xfrm flipV="1">
              <a:off x="4932040" y="2852936"/>
              <a:ext cx="72008" cy="28803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Овал 36"/>
            <p:cNvSpPr/>
            <p:nvPr/>
          </p:nvSpPr>
          <p:spPr>
            <a:xfrm>
              <a:off x="3635896" y="4725144"/>
              <a:ext cx="360040" cy="1800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Прямая соединительная линия 38"/>
            <p:cNvCxnSpPr/>
            <p:nvPr/>
          </p:nvCxnSpPr>
          <p:spPr>
            <a:xfrm flipH="1">
              <a:off x="3995936" y="3356992"/>
              <a:ext cx="1008112" cy="1872208"/>
            </a:xfrm>
            <a:prstGeom prst="line">
              <a:avLst/>
            </a:prstGeom>
            <a:ln>
              <a:solidFill>
                <a:srgbClr val="FFC000"/>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1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96720"/>
          </a:xfrm>
        </p:spPr>
        <p:txBody>
          <a:bodyPr>
            <a:noAutofit/>
          </a:bodyPr>
          <a:lstStyle/>
          <a:p>
            <a:r>
              <a:rPr lang="ru-RU"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прикосновения к частям, находящимся под напряжением</a:t>
            </a:r>
            <a:endPar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Таблица 9"/>
          <p:cNvGraphicFramePr>
            <a:graphicFrameLocks noGrp="1"/>
          </p:cNvGraphicFramePr>
          <p:nvPr/>
        </p:nvGraphicFramePr>
        <p:xfrm>
          <a:off x="575048" y="1772816"/>
          <a:ext cx="8317432" cy="4583646"/>
        </p:xfrm>
        <a:graphic>
          <a:graphicData uri="http://schemas.openxmlformats.org/drawingml/2006/table">
            <a:tbl>
              <a:tblPr/>
              <a:tblGrid>
                <a:gridCol w="3126442"/>
                <a:gridCol w="2958742"/>
                <a:gridCol w="2232248"/>
              </a:tblGrid>
              <a:tr h="471808">
                <a:tc rowSpan="2">
                  <a:txBody>
                    <a:bodyPr/>
                    <a:lstStyle/>
                    <a:p>
                      <a:pPr algn="ctr">
                        <a:spcAft>
                          <a:spcPts val="0"/>
                        </a:spcAft>
                      </a:pPr>
                      <a:r>
                        <a:rPr lang="ru-RU" sz="1800" b="1" kern="1200" spc="-60" dirty="0">
                          <a:solidFill>
                            <a:srgbClr val="000000"/>
                          </a:solidFill>
                          <a:latin typeface="Times New Roman"/>
                          <a:ea typeface="Times New Roman"/>
                        </a:rPr>
                        <a:t>Вид прикосновения</a:t>
                      </a:r>
                      <a:endParaRPr lang="en-US" sz="1800" dirty="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800" b="1" kern="1200" spc="-60" dirty="0">
                          <a:solidFill>
                            <a:srgbClr val="000000"/>
                          </a:solidFill>
                          <a:latin typeface="Times New Roman"/>
                          <a:ea typeface="Times New Roman"/>
                        </a:rPr>
                        <a:t>Помещение</a:t>
                      </a:r>
                      <a:endParaRPr lang="en-US" sz="1800" dirty="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1808">
                <a:tc vMerge="1">
                  <a:txBody>
                    <a:bodyPr/>
                    <a:lstStyle/>
                    <a:p>
                      <a:endParaRPr lang="en-US"/>
                    </a:p>
                  </a:txBody>
                  <a:tcPr/>
                </a:tc>
                <a:tc>
                  <a:txBody>
                    <a:bodyPr/>
                    <a:lstStyle/>
                    <a:p>
                      <a:pPr algn="ctr">
                        <a:spcAft>
                          <a:spcPts val="0"/>
                        </a:spcAft>
                      </a:pPr>
                      <a:r>
                        <a:rPr lang="ru-RU" sz="1800" b="1" kern="1200" spc="-60" dirty="0">
                          <a:solidFill>
                            <a:srgbClr val="000000"/>
                          </a:solidFill>
                          <a:latin typeface="Times New Roman"/>
                          <a:ea typeface="Times New Roman"/>
                        </a:rPr>
                        <a:t>Изолированный пол</a:t>
                      </a:r>
                      <a:endParaRPr lang="en-US" sz="1800" dirty="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kern="1200" spc="-60" dirty="0">
                          <a:solidFill>
                            <a:srgbClr val="000000"/>
                          </a:solidFill>
                          <a:latin typeface="Times New Roman"/>
                          <a:ea typeface="Times New Roman"/>
                        </a:rPr>
                        <a:t>Проводящий пол</a:t>
                      </a:r>
                      <a:endParaRPr lang="en-US" sz="1800" dirty="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656">
                <a:tc>
                  <a:txBody>
                    <a:bodyPr/>
                    <a:lstStyle/>
                    <a:p>
                      <a:pPr algn="just">
                        <a:spcAft>
                          <a:spcPts val="0"/>
                        </a:spcAft>
                      </a:pPr>
                      <a:r>
                        <a:rPr lang="ru-RU" sz="1800" b="1" kern="1200" spc="-60" dirty="0">
                          <a:solidFill>
                            <a:srgbClr val="000000"/>
                          </a:solidFill>
                          <a:latin typeface="Times New Roman"/>
                          <a:ea typeface="Times New Roman"/>
                        </a:rPr>
                        <a:t>Прямое прикосновение </a:t>
                      </a:r>
                      <a:r>
                        <a:rPr lang="ru-RU" sz="1800" kern="1200" spc="-60" dirty="0">
                          <a:solidFill>
                            <a:srgbClr val="000000"/>
                          </a:solidFill>
                          <a:latin typeface="Times New Roman"/>
                          <a:ea typeface="Times New Roman"/>
                        </a:rPr>
                        <a:t>– электрический контакт людей с ТВЧ, находящимися под напряжением. </a:t>
                      </a:r>
                      <a:endParaRPr lang="en-US" sz="1800" dirty="0">
                        <a:latin typeface="Times New Roman"/>
                        <a:ea typeface="Calibri"/>
                      </a:endParaRPr>
                    </a:p>
                  </a:txBody>
                  <a:tcPr marL="49884" marR="4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800" kern="1200" spc="-60" dirty="0">
                        <a:solidFill>
                          <a:srgbClr val="000000"/>
                        </a:solidFill>
                        <a:latin typeface="Times New Roman"/>
                        <a:ea typeface="Times New Roman"/>
                      </a:endParaRPr>
                    </a:p>
                  </a:txBody>
                  <a:tcPr marL="49884" marR="4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800" kern="1200" spc="-60" dirty="0">
                        <a:solidFill>
                          <a:srgbClr val="000000"/>
                        </a:solidFill>
                        <a:latin typeface="Times New Roman"/>
                        <a:ea typeface="Times New Roman"/>
                      </a:endParaRPr>
                    </a:p>
                  </a:txBody>
                  <a:tcPr marL="49884" marR="4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74">
                <a:tc>
                  <a:txBody>
                    <a:bodyPr/>
                    <a:lstStyle/>
                    <a:p>
                      <a:pPr algn="just">
                        <a:spcAft>
                          <a:spcPts val="0"/>
                        </a:spcAft>
                      </a:pPr>
                      <a:r>
                        <a:rPr lang="ru-RU" sz="1800" b="1" kern="1200" spc="-60" dirty="0">
                          <a:solidFill>
                            <a:srgbClr val="000000"/>
                          </a:solidFill>
                          <a:latin typeface="Times New Roman"/>
                          <a:ea typeface="Times New Roman"/>
                        </a:rPr>
                        <a:t>Косвенное прикосновение – </a:t>
                      </a:r>
                      <a:r>
                        <a:rPr lang="ru-RU" sz="1800" kern="1200" spc="-60" dirty="0">
                          <a:solidFill>
                            <a:srgbClr val="000000"/>
                          </a:solidFill>
                          <a:latin typeface="Times New Roman"/>
                          <a:ea typeface="Times New Roman"/>
                        </a:rPr>
                        <a:t>электрический контакт людей или животных с ОПЧ, оказавшимися под напряжением при повреждении изоляции. </a:t>
                      </a:r>
                      <a:endParaRPr lang="en-US" sz="1800" dirty="0">
                        <a:latin typeface="Times New Roman"/>
                        <a:ea typeface="Calibri"/>
                      </a:endParaRPr>
                    </a:p>
                  </a:txBody>
                  <a:tcPr marL="49884" marR="4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endParaRPr>
                    </a:p>
                  </a:txBody>
                  <a:tcPr marL="49884" marR="49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33" name="Object 9"/>
          <p:cNvGraphicFramePr>
            <a:graphicFrameLocks noChangeAspect="1"/>
          </p:cNvGraphicFramePr>
          <p:nvPr/>
        </p:nvGraphicFramePr>
        <p:xfrm>
          <a:off x="4283968" y="2780928"/>
          <a:ext cx="2073002" cy="1229485"/>
        </p:xfrm>
        <a:graphic>
          <a:graphicData uri="http://schemas.openxmlformats.org/presentationml/2006/ole">
            <mc:AlternateContent xmlns:mc="http://schemas.openxmlformats.org/markup-compatibility/2006">
              <mc:Choice xmlns:v="urn:schemas-microsoft-com:vml" Requires="v">
                <p:oleObj spid="_x0000_s13355" name="Точечный рисунок" r:id="rId3" imgW="4172532" imgH="2295238" progId="Paint.Picture">
                  <p:embed/>
                </p:oleObj>
              </mc:Choice>
              <mc:Fallback>
                <p:oleObj name="Точечный рисунок" r:id="rId3" imgW="4172532" imgH="229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780928"/>
                        <a:ext cx="2073002" cy="1229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7092280" y="2780928"/>
          <a:ext cx="1080120" cy="1374698"/>
        </p:xfrm>
        <a:graphic>
          <a:graphicData uri="http://schemas.openxmlformats.org/presentationml/2006/ole">
            <mc:AlternateContent xmlns:mc="http://schemas.openxmlformats.org/markup-compatibility/2006">
              <mc:Choice xmlns:v="urn:schemas-microsoft-com:vml" Requires="v">
                <p:oleObj spid="_x0000_s13356" name="Точечный рисунок" r:id="rId5" imgW="1619476" imgH="2219635" progId="Paint.Picture">
                  <p:embed/>
                </p:oleObj>
              </mc:Choice>
              <mc:Fallback>
                <p:oleObj name="Точечный рисунок" r:id="rId5" imgW="1619476" imgH="221963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2780928"/>
                        <a:ext cx="1080120" cy="1374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1" name="Рисунок 8"/>
          <p:cNvPicPr>
            <a:picLocks noChangeAspect="1" noChangeArrowheads="1"/>
          </p:cNvPicPr>
          <p:nvPr/>
        </p:nvPicPr>
        <p:blipFill>
          <a:blip r:embed="rId7" cstate="print"/>
          <a:srcRect r="43703" b="10832"/>
          <a:stretch>
            <a:fillRect/>
          </a:stretch>
        </p:blipFill>
        <p:spPr bwMode="auto">
          <a:xfrm>
            <a:off x="4139952" y="4365104"/>
            <a:ext cx="2232248" cy="1921803"/>
          </a:xfrm>
          <a:prstGeom prst="rect">
            <a:avLst/>
          </a:prstGeom>
          <a:noFill/>
        </p:spPr>
      </p:pic>
      <p:pic>
        <p:nvPicPr>
          <p:cNvPr id="1030" name="Рисунок 9"/>
          <p:cNvPicPr>
            <a:picLocks noChangeAspect="1" noChangeArrowheads="1"/>
          </p:cNvPicPr>
          <p:nvPr/>
        </p:nvPicPr>
        <p:blipFill>
          <a:blip r:embed="rId8" cstate="print"/>
          <a:srcRect r="40083"/>
          <a:stretch>
            <a:fillRect/>
          </a:stretch>
        </p:blipFill>
        <p:spPr bwMode="auto">
          <a:xfrm>
            <a:off x="6948264" y="4365104"/>
            <a:ext cx="1800200" cy="1870110"/>
          </a:xfrm>
          <a:prstGeom prst="rect">
            <a:avLst/>
          </a:prstGeom>
          <a:noFill/>
        </p:spPr>
      </p:pic>
    </p:spTree>
    <p:extLst>
      <p:ext uri="{BB962C8B-B14F-4D97-AF65-F5344CB8AC3E}">
        <p14:creationId xmlns:p14="http://schemas.microsoft.com/office/powerpoint/2010/main" val="1167615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28</a:t>
            </a:fld>
            <a:endParaRPr lang="en-US"/>
          </a:p>
        </p:txBody>
      </p:sp>
      <p:pic>
        <p:nvPicPr>
          <p:cNvPr id="1126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372" r="30949" b="6330"/>
          <a:stretch/>
        </p:blipFill>
        <p:spPr bwMode="auto">
          <a:xfrm>
            <a:off x="827585" y="692697"/>
            <a:ext cx="452473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5261" y="3501009"/>
            <a:ext cx="4594771"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latin typeface="Times New Roman" pitchFamily="18" charset="0"/>
                <a:cs typeface="Times New Roman" pitchFamily="18" charset="0"/>
              </a:rPr>
              <a:t>Задание 1.</a:t>
            </a:r>
          </a:p>
          <a:p>
            <a:r>
              <a:rPr lang="ru-RU" sz="1600" dirty="0" smtClean="0">
                <a:latin typeface="Times New Roman" pitchFamily="18" charset="0"/>
                <a:cs typeface="Times New Roman" pitchFamily="18" charset="0"/>
              </a:rPr>
              <a:t>Определите, под какое напряжение попал человек?</a:t>
            </a:r>
          </a:p>
          <a:p>
            <a:r>
              <a:rPr lang="ru-RU" sz="1600" dirty="0" smtClean="0">
                <a:latin typeface="Times New Roman" pitchFamily="18" charset="0"/>
                <a:cs typeface="Times New Roman" pitchFamily="18" charset="0"/>
              </a:rPr>
              <a:t>Как будет изменяться величина напряжения под которое попал человек, если человек будет приближаться к оборванному проводу? </a:t>
            </a:r>
            <a:endParaRPr lang="ru-RU" sz="1600" dirty="0">
              <a:latin typeface="Times New Roman" pitchFamily="18" charset="0"/>
              <a:cs typeface="Times New Roman" pitchFamily="18" charset="0"/>
            </a:endParaRPr>
          </a:p>
        </p:txBody>
      </p:sp>
      <p:sp>
        <p:nvSpPr>
          <p:cNvPr id="6" name="TextBox 5"/>
          <p:cNvSpPr txBox="1"/>
          <p:nvPr/>
        </p:nvSpPr>
        <p:spPr>
          <a:xfrm>
            <a:off x="2195736" y="404664"/>
            <a:ext cx="3168352" cy="369332"/>
          </a:xfrm>
          <a:prstGeom prst="rect">
            <a:avLst/>
          </a:prstGeom>
          <a:noFill/>
        </p:spPr>
        <p:txBody>
          <a:bodyPr wrap="square" rtlCol="0">
            <a:spAutoFit/>
          </a:bodyPr>
          <a:lstStyle/>
          <a:p>
            <a:r>
              <a:rPr lang="ru-RU" dirty="0" smtClean="0"/>
              <a:t>Оборванный провод</a:t>
            </a:r>
            <a:endParaRPr lang="ru-RU" dirty="0"/>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98402"/>
            <a:ext cx="3048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148064" y="3515703"/>
            <a:ext cx="3828714" cy="2062103"/>
          </a:xfrm>
          <a:prstGeom prst="rect">
            <a:avLst/>
          </a:prstGeom>
          <a:noFill/>
          <a:ln>
            <a:solidFill>
              <a:srgbClr val="FFFF00"/>
            </a:solidFill>
          </a:ln>
        </p:spPr>
        <p:txBody>
          <a:bodyPr wrap="square" rtlCol="0">
            <a:spAutoFit/>
          </a:bodyPr>
          <a:lstStyle/>
          <a:p>
            <a:r>
              <a:rPr lang="ru-RU" sz="1600" dirty="0" smtClean="0">
                <a:latin typeface="Times New Roman" pitchFamily="18" charset="0"/>
                <a:cs typeface="Times New Roman" pitchFamily="18" charset="0"/>
              </a:rPr>
              <a:t>Задание 2.</a:t>
            </a:r>
          </a:p>
          <a:p>
            <a:r>
              <a:rPr lang="ru-RU" sz="1600" dirty="0" smtClean="0">
                <a:latin typeface="Times New Roman" pitchFamily="18" charset="0"/>
                <a:cs typeface="Times New Roman" pitchFamily="18" charset="0"/>
              </a:rPr>
              <a:t>Определите, под какое напряжение попал человек?</a:t>
            </a:r>
          </a:p>
          <a:p>
            <a:r>
              <a:rPr lang="ru-RU" sz="1600" dirty="0" smtClean="0">
                <a:latin typeface="Times New Roman" pitchFamily="18" charset="0"/>
                <a:cs typeface="Times New Roman" pitchFamily="18" charset="0"/>
              </a:rPr>
              <a:t>Определите вид прикосновения?</a:t>
            </a:r>
          </a:p>
          <a:p>
            <a:r>
              <a:rPr lang="ru-RU" sz="1600" dirty="0" smtClean="0">
                <a:latin typeface="Times New Roman" pitchFamily="18" charset="0"/>
                <a:cs typeface="Times New Roman" pitchFamily="18" charset="0"/>
              </a:rPr>
              <a:t>Как будет изменяться величина напряжения под которое попал человек, если человек будет приближаться к неисправному оборудованию?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834333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29</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4269431366"/>
              </p:ext>
            </p:extLst>
          </p:nvPr>
        </p:nvGraphicFramePr>
        <p:xfrm>
          <a:off x="323528" y="332656"/>
          <a:ext cx="8496944" cy="5600248"/>
        </p:xfrm>
        <a:graphic>
          <a:graphicData uri="http://schemas.openxmlformats.org/drawingml/2006/table">
            <a:tbl>
              <a:tblPr firstRow="1" bandRow="1">
                <a:tableStyleId>{2D5ABB26-0587-4C30-8999-92F81FD0307C}</a:tableStyleId>
              </a:tblPr>
              <a:tblGrid>
                <a:gridCol w="4098084"/>
                <a:gridCol w="4398860"/>
              </a:tblGrid>
              <a:tr h="576064">
                <a:tc>
                  <a:txBody>
                    <a:bodyPr/>
                    <a:lstStyle/>
                    <a:p>
                      <a:pPr algn="ctr"/>
                      <a:r>
                        <a:rPr lang="ru-RU" sz="1600" dirty="0" smtClean="0"/>
                        <a:t>Основная защита</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0" lang="ru-RU" sz="1600" kern="1200" dirty="0" smtClean="0">
                          <a:solidFill>
                            <a:schemeClr val="tx1"/>
                          </a:solidFill>
                          <a:effectLst/>
                          <a:latin typeface="+mn-lt"/>
                          <a:ea typeface="+mn-ea"/>
                          <a:cs typeface="+mn-cs"/>
                        </a:rPr>
                        <a:t>Защита при повреждении изоляции и неисправностях электроустановки</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576064">
                <a:tc>
                  <a:txBody>
                    <a:bodyPr/>
                    <a:lstStyle/>
                    <a:p>
                      <a:pPr algn="ctr"/>
                      <a:r>
                        <a:rPr lang="ru-RU" dirty="0" smtClean="0"/>
                        <a:t>Защита от </a:t>
                      </a:r>
                      <a:r>
                        <a:rPr lang="ru-RU" u="sng" dirty="0" smtClean="0"/>
                        <a:t>прямого прикосновения</a:t>
                      </a:r>
                    </a:p>
                    <a:p>
                      <a:pPr algn="ctr"/>
                      <a:r>
                        <a:rPr lang="ru-RU" dirty="0" smtClean="0"/>
                        <a:t>(режим работы  ЭУ нормальный)</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Защита от </a:t>
                      </a:r>
                      <a:r>
                        <a:rPr lang="ru-RU" u="sng" dirty="0" smtClean="0"/>
                        <a:t>косвенного прикосновения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tx1"/>
                          </a:solidFill>
                          <a:effectLst/>
                          <a:latin typeface="+mn-lt"/>
                          <a:ea typeface="+mn-ea"/>
                          <a:cs typeface="+mn-cs"/>
                        </a:rPr>
                        <a:t>(режим работы ЭУ аварийный) </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kumimoji="0" lang="ru-RU" sz="1800" kern="1200" dirty="0" smtClean="0">
                          <a:solidFill>
                            <a:schemeClr val="tx1"/>
                          </a:solidFill>
                          <a:effectLst/>
                          <a:latin typeface="+mn-lt"/>
                          <a:ea typeface="+mn-ea"/>
                          <a:cs typeface="+mn-cs"/>
                        </a:rPr>
                        <a:t>- основная изоляция токоведущих частей</a:t>
                      </a:r>
                    </a:p>
                    <a:p>
                      <a:r>
                        <a:rPr kumimoji="0" lang="ru-RU" sz="1800" kern="1200" dirty="0" smtClean="0">
                          <a:solidFill>
                            <a:schemeClr val="tx1"/>
                          </a:solidFill>
                          <a:effectLst/>
                          <a:latin typeface="+mn-lt"/>
                          <a:ea typeface="+mn-ea"/>
                          <a:cs typeface="+mn-cs"/>
                        </a:rPr>
                        <a:t>- ограждения и оболочки</a:t>
                      </a:r>
                    </a:p>
                    <a:p>
                      <a:r>
                        <a:rPr kumimoji="0" lang="ru-RU" sz="1800" kern="1200" dirty="0" smtClean="0">
                          <a:solidFill>
                            <a:schemeClr val="tx1"/>
                          </a:solidFill>
                          <a:effectLst/>
                          <a:latin typeface="+mn-lt"/>
                          <a:ea typeface="+mn-ea"/>
                          <a:cs typeface="+mn-cs"/>
                        </a:rPr>
                        <a:t>- установка барьеров</a:t>
                      </a:r>
                    </a:p>
                    <a:p>
                      <a:r>
                        <a:rPr kumimoji="0" lang="ru-RU" sz="1800" kern="1200" dirty="0" smtClean="0">
                          <a:solidFill>
                            <a:schemeClr val="tx1"/>
                          </a:solidFill>
                          <a:effectLst/>
                          <a:latin typeface="+mn-lt"/>
                          <a:ea typeface="+mn-ea"/>
                          <a:cs typeface="+mn-cs"/>
                        </a:rPr>
                        <a:t>- размещение вне зоны досягаемости;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800" kern="1200" dirty="0" smtClean="0">
                          <a:solidFill>
                            <a:schemeClr val="tx1"/>
                          </a:solidFill>
                          <a:effectLst/>
                          <a:latin typeface="+mn-lt"/>
                          <a:ea typeface="+mn-ea"/>
                          <a:cs typeface="+mn-cs"/>
                        </a:rPr>
                        <a:t>- защитное заземление;</a:t>
                      </a:r>
                    </a:p>
                    <a:p>
                      <a:r>
                        <a:rPr kumimoji="0" lang="ru-RU" sz="1800" kern="1200" dirty="0" smtClean="0">
                          <a:solidFill>
                            <a:schemeClr val="tx1"/>
                          </a:solidFill>
                          <a:effectLst/>
                          <a:latin typeface="+mn-lt"/>
                          <a:ea typeface="+mn-ea"/>
                          <a:cs typeface="+mn-cs"/>
                        </a:rPr>
                        <a:t>- автоматическое отключение питания;</a:t>
                      </a:r>
                    </a:p>
                    <a:p>
                      <a:r>
                        <a:rPr kumimoji="0" lang="ru-RU" sz="1800" kern="1200" dirty="0" smtClean="0">
                          <a:solidFill>
                            <a:schemeClr val="tx1"/>
                          </a:solidFill>
                          <a:effectLst/>
                          <a:latin typeface="+mn-lt"/>
                          <a:ea typeface="+mn-ea"/>
                          <a:cs typeface="+mn-cs"/>
                        </a:rPr>
                        <a:t>- уравнивание потенциалов;</a:t>
                      </a:r>
                    </a:p>
                    <a:p>
                      <a:r>
                        <a:rPr kumimoji="0" lang="ru-RU" sz="1800" kern="1200" dirty="0" smtClean="0">
                          <a:solidFill>
                            <a:schemeClr val="tx1"/>
                          </a:solidFill>
                          <a:effectLst/>
                          <a:latin typeface="+mn-lt"/>
                          <a:ea typeface="+mn-ea"/>
                          <a:cs typeface="+mn-cs"/>
                        </a:rPr>
                        <a:t>- </a:t>
                      </a:r>
                      <a:r>
                        <a:rPr kumimoji="0" lang="ru-RU" sz="1800" kern="1200" dirty="0" err="1" smtClean="0">
                          <a:solidFill>
                            <a:schemeClr val="tx1"/>
                          </a:solidFill>
                          <a:effectLst/>
                          <a:latin typeface="+mn-lt"/>
                          <a:ea typeface="+mn-ea"/>
                          <a:cs typeface="+mn-cs"/>
                        </a:rPr>
                        <a:t>выранивание</a:t>
                      </a:r>
                      <a:r>
                        <a:rPr kumimoji="0" lang="ru-RU" sz="1800" kern="1200" dirty="0" smtClean="0">
                          <a:solidFill>
                            <a:schemeClr val="tx1"/>
                          </a:solidFill>
                          <a:effectLst/>
                          <a:latin typeface="+mn-lt"/>
                          <a:ea typeface="+mn-ea"/>
                          <a:cs typeface="+mn-cs"/>
                        </a:rPr>
                        <a:t> потенциалов;</a:t>
                      </a:r>
                    </a:p>
                    <a:p>
                      <a:r>
                        <a:rPr kumimoji="0" lang="ru-RU" sz="1800" kern="1200" dirty="0" smtClean="0">
                          <a:solidFill>
                            <a:schemeClr val="tx1"/>
                          </a:solidFill>
                          <a:effectLst/>
                          <a:latin typeface="+mn-lt"/>
                          <a:ea typeface="+mn-ea"/>
                          <a:cs typeface="+mn-cs"/>
                        </a:rPr>
                        <a:t>- двойная или усиленная изоляция;</a:t>
                      </a:r>
                    </a:p>
                    <a:p>
                      <a:r>
                        <a:rPr kumimoji="0" lang="ru-RU" sz="1800" kern="1200" dirty="0" smtClean="0">
                          <a:solidFill>
                            <a:schemeClr val="tx1"/>
                          </a:solidFill>
                          <a:effectLst/>
                          <a:latin typeface="+mn-lt"/>
                          <a:ea typeface="+mn-ea"/>
                          <a:cs typeface="+mn-cs"/>
                        </a:rPr>
                        <a:t>- защитное электрическое разделение цепей;</a:t>
                      </a:r>
                    </a:p>
                    <a:p>
                      <a:r>
                        <a:rPr kumimoji="0" lang="ru-RU" sz="1800" kern="1200" dirty="0" smtClean="0">
                          <a:solidFill>
                            <a:schemeClr val="tx1"/>
                          </a:solidFill>
                          <a:effectLst/>
                          <a:latin typeface="+mn-lt"/>
                          <a:ea typeface="+mn-ea"/>
                          <a:cs typeface="+mn-cs"/>
                        </a:rPr>
                        <a:t>- изолирующие помещения, зоны, площадки.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1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tx1"/>
                          </a:solidFill>
                          <a:effectLst/>
                          <a:latin typeface="+mn-lt"/>
                          <a:ea typeface="+mn-ea"/>
                          <a:cs typeface="+mn-cs"/>
                        </a:rPr>
                        <a:t>- сверхнизкое (малое) напряжение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0" lang="ru-RU" sz="18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gridSpan="2">
                  <a:txBody>
                    <a:bodyPr/>
                    <a:lstStyle/>
                    <a:p>
                      <a:pPr lvl="0" algn="ctr"/>
                      <a:r>
                        <a:rPr kumimoji="0" lang="en-US" sz="1800" kern="1200" dirty="0" err="1" smtClean="0">
                          <a:solidFill>
                            <a:schemeClr val="tx1"/>
                          </a:solidFill>
                          <a:effectLst/>
                          <a:latin typeface="+mn-lt"/>
                          <a:ea typeface="+mn-ea"/>
                          <a:cs typeface="+mn-cs"/>
                        </a:rPr>
                        <a:t>дополнительн</a:t>
                      </a:r>
                      <a:r>
                        <a:rPr kumimoji="0" lang="ru-RU" sz="1800" kern="1200" dirty="0" err="1" smtClean="0">
                          <a:solidFill>
                            <a:schemeClr val="tx1"/>
                          </a:solidFill>
                          <a:effectLst/>
                          <a:latin typeface="+mn-lt"/>
                          <a:ea typeface="+mn-ea"/>
                          <a:cs typeface="+mn-cs"/>
                        </a:rPr>
                        <a:t>ая</a:t>
                      </a:r>
                      <a:r>
                        <a:rPr kumimoji="0" lang="en-US" sz="1800" kern="1200" dirty="0" smtClean="0">
                          <a:solidFill>
                            <a:schemeClr val="tx1"/>
                          </a:solidFill>
                          <a:effectLst/>
                          <a:latin typeface="+mn-lt"/>
                          <a:ea typeface="+mn-ea"/>
                          <a:cs typeface="+mn-cs"/>
                        </a:rPr>
                        <a:t> </a:t>
                      </a:r>
                      <a:r>
                        <a:rPr kumimoji="0" lang="en-US" sz="1800" kern="1200" dirty="0" err="1" smtClean="0">
                          <a:solidFill>
                            <a:schemeClr val="tx1"/>
                          </a:solidFill>
                          <a:effectLst/>
                          <a:latin typeface="+mn-lt"/>
                          <a:ea typeface="+mn-ea"/>
                          <a:cs typeface="+mn-cs"/>
                        </a:rPr>
                        <a:t>защит</a:t>
                      </a:r>
                      <a:r>
                        <a:rPr kumimoji="0" lang="ru-RU" sz="1800" kern="1200" dirty="0" smtClean="0">
                          <a:solidFill>
                            <a:schemeClr val="tx1"/>
                          </a:solidFill>
                          <a:effectLst/>
                          <a:latin typeface="+mn-lt"/>
                          <a:ea typeface="+mn-ea"/>
                          <a:cs typeface="+mn-cs"/>
                        </a:rPr>
                        <a:t>а</a:t>
                      </a:r>
                    </a:p>
                    <a:p>
                      <a:r>
                        <a:rPr kumimoji="0" lang="ru-RU" sz="1600" kern="1200" dirty="0" smtClean="0">
                          <a:solidFill>
                            <a:schemeClr val="tx1"/>
                          </a:solidFill>
                          <a:effectLst/>
                          <a:latin typeface="+mn-lt"/>
                          <a:ea typeface="+mn-ea"/>
                          <a:cs typeface="+mn-cs"/>
                        </a:rPr>
                        <a:t>Для дополнительной защиты от прямого прикосновения в электроустановках до 1000 В при наличии требований ПУЭ следует применять УЗО с номинальным отключающим дифференциальным током более 30 мА.</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89702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784" y="332656"/>
            <a:ext cx="8229600" cy="936104"/>
          </a:xfrm>
        </p:spPr>
        <p:txBody>
          <a:bodyPr>
            <a:noAutofit/>
          </a:bodyPr>
          <a:lstStyle/>
          <a:p>
            <a:pPr lvl="0" algn="ctr"/>
            <a:r>
              <a:rPr lang="ru-RU" sz="2800" b="1" dirty="0">
                <a:solidFill>
                  <a:schemeClr val="tx1"/>
                </a:solidFill>
              </a:rPr>
              <a:t>Основные сведения </a:t>
            </a:r>
            <a:r>
              <a:rPr lang="ru-RU" sz="2800" b="1" dirty="0" smtClean="0">
                <a:solidFill>
                  <a:schemeClr val="tx1"/>
                </a:solidFill>
              </a:rPr>
              <a:t>по </a:t>
            </a:r>
            <a:r>
              <a:rPr lang="ru-RU" sz="2800" b="1" dirty="0">
                <a:solidFill>
                  <a:schemeClr val="tx1"/>
                </a:solidFill>
              </a:rPr>
              <a:t>теории </a:t>
            </a:r>
            <a:r>
              <a:rPr lang="ru-RU" sz="2800" b="1" dirty="0" smtClean="0">
                <a:solidFill>
                  <a:schemeClr val="tx1"/>
                </a:solidFill>
              </a:rPr>
              <a:t>электротехники:</a:t>
            </a:r>
            <a:br>
              <a:rPr lang="ru-RU" sz="2800" b="1" dirty="0" smtClean="0">
                <a:solidFill>
                  <a:schemeClr val="tx1"/>
                </a:solidFill>
              </a:rPr>
            </a:br>
            <a:r>
              <a:rPr lang="ru-RU" sz="2800" b="1" dirty="0" smtClean="0">
                <a:solidFill>
                  <a:schemeClr val="tx1"/>
                </a:solidFill>
              </a:rPr>
              <a:t>электрический ток,  электрическая цепь.</a:t>
            </a:r>
            <a:endParaRPr lang="ru-RU" sz="2800" dirty="0">
              <a:solidFill>
                <a:schemeClr val="tx1"/>
              </a:solidFill>
            </a:endParaRPr>
          </a:p>
        </p:txBody>
      </p:sp>
      <p:sp>
        <p:nvSpPr>
          <p:cNvPr id="4" name="Номер слайда 3"/>
          <p:cNvSpPr>
            <a:spLocks noGrp="1"/>
          </p:cNvSpPr>
          <p:nvPr>
            <p:ph type="sldNum" sz="quarter" idx="12"/>
          </p:nvPr>
        </p:nvSpPr>
        <p:spPr/>
        <p:txBody>
          <a:bodyPr/>
          <a:lstStyle/>
          <a:p>
            <a:fld id="{80268078-7C63-40C9-97FB-19ED1922B3DB}" type="slidenum">
              <a:rPr lang="en-US" smtClean="0"/>
              <a:pPr/>
              <a:t>3</a:t>
            </a:fld>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23620" r="66139" b="38190"/>
          <a:stretch/>
        </p:blipFill>
        <p:spPr bwMode="auto">
          <a:xfrm>
            <a:off x="487784" y="1859293"/>
            <a:ext cx="2997843" cy="218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401" t="22608" r="66113" b="38696"/>
          <a:stretch/>
        </p:blipFill>
        <p:spPr bwMode="auto">
          <a:xfrm>
            <a:off x="5652120" y="1844824"/>
            <a:ext cx="2905247" cy="22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вал 4"/>
          <p:cNvSpPr/>
          <p:nvPr/>
        </p:nvSpPr>
        <p:spPr>
          <a:xfrm>
            <a:off x="2692517" y="4329450"/>
            <a:ext cx="720000" cy="7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 стрелкой 6"/>
          <p:cNvCxnSpPr/>
          <p:nvPr/>
        </p:nvCxnSpPr>
        <p:spPr>
          <a:xfrm flipH="1">
            <a:off x="2908501" y="4689450"/>
            <a:ext cx="2880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5" idx="2"/>
          </p:cNvCxnSpPr>
          <p:nvPr/>
        </p:nvCxnSpPr>
        <p:spPr>
          <a:xfrm flipH="1">
            <a:off x="2037451" y="4689450"/>
            <a:ext cx="655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487784" y="4689450"/>
            <a:ext cx="9085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1396373" y="4353569"/>
            <a:ext cx="641078" cy="3358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3412517" y="4725145"/>
            <a:ext cx="655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067583" y="4725145"/>
            <a:ext cx="0" cy="9329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2571227" y="5402551"/>
            <a:ext cx="914400" cy="511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1056839" y="5402551"/>
            <a:ext cx="914400" cy="511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a:endCxn id="24" idx="3"/>
          </p:cNvCxnSpPr>
          <p:nvPr/>
        </p:nvCxnSpPr>
        <p:spPr>
          <a:xfrm flipH="1">
            <a:off x="3485627" y="5658088"/>
            <a:ext cx="5819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4" idx="1"/>
            <a:endCxn id="29" idx="3"/>
          </p:cNvCxnSpPr>
          <p:nvPr/>
        </p:nvCxnSpPr>
        <p:spPr>
          <a:xfrm flipH="1">
            <a:off x="1971239" y="5658089"/>
            <a:ext cx="599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29" idx="1"/>
          </p:cNvCxnSpPr>
          <p:nvPr/>
        </p:nvCxnSpPr>
        <p:spPr>
          <a:xfrm flipH="1">
            <a:off x="488116" y="5658089"/>
            <a:ext cx="5687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487784" y="4689450"/>
            <a:ext cx="332" cy="9686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56081" y="1460648"/>
            <a:ext cx="3319684" cy="338554"/>
          </a:xfrm>
          <a:prstGeom prst="rect">
            <a:avLst/>
          </a:prstGeom>
          <a:noFill/>
        </p:spPr>
        <p:txBody>
          <a:bodyPr wrap="square" rtlCol="0">
            <a:spAutoFit/>
          </a:bodyPr>
          <a:lstStyle/>
          <a:p>
            <a:pPr algn="ctr"/>
            <a:r>
              <a:rPr lang="ru-RU" sz="1600" b="1" dirty="0" smtClean="0"/>
              <a:t>ИСТОЧНИК </a:t>
            </a:r>
            <a:r>
              <a:rPr lang="en-US" sz="1600" b="1" dirty="0" smtClean="0"/>
              <a:t>(</a:t>
            </a:r>
            <a:r>
              <a:rPr lang="ru-RU" sz="1600" b="1" dirty="0" smtClean="0"/>
              <a:t>мощность Р=</a:t>
            </a:r>
            <a:r>
              <a:rPr lang="en-US" sz="1600" b="1" dirty="0" smtClean="0"/>
              <a:t>U*I)</a:t>
            </a:r>
            <a:endParaRPr lang="ru-RU" sz="1600" b="1" dirty="0"/>
          </a:p>
        </p:txBody>
      </p:sp>
      <p:sp>
        <p:nvSpPr>
          <p:cNvPr id="47" name="TextBox 46"/>
          <p:cNvSpPr txBox="1"/>
          <p:nvPr/>
        </p:nvSpPr>
        <p:spPr>
          <a:xfrm>
            <a:off x="3888111" y="2403362"/>
            <a:ext cx="1587483" cy="338554"/>
          </a:xfrm>
          <a:prstGeom prst="rect">
            <a:avLst/>
          </a:prstGeom>
          <a:noFill/>
        </p:spPr>
        <p:txBody>
          <a:bodyPr wrap="square" rtlCol="0">
            <a:spAutoFit/>
          </a:bodyPr>
          <a:lstStyle/>
          <a:p>
            <a:pPr algn="ctr"/>
            <a:r>
              <a:rPr lang="ru-RU" sz="1600" b="1" dirty="0" smtClean="0"/>
              <a:t>ПРОВОДА</a:t>
            </a:r>
            <a:endParaRPr lang="ru-RU" sz="1600" b="1" dirty="0"/>
          </a:p>
        </p:txBody>
      </p:sp>
      <p:sp>
        <p:nvSpPr>
          <p:cNvPr id="48" name="TextBox 47"/>
          <p:cNvSpPr txBox="1"/>
          <p:nvPr/>
        </p:nvSpPr>
        <p:spPr>
          <a:xfrm>
            <a:off x="3485627" y="3215298"/>
            <a:ext cx="2166493" cy="1323439"/>
          </a:xfrm>
          <a:prstGeom prst="rect">
            <a:avLst/>
          </a:prstGeom>
          <a:noFill/>
          <a:ln w="38100">
            <a:solidFill>
              <a:srgbClr val="FFC000"/>
            </a:solidFill>
          </a:ln>
        </p:spPr>
        <p:txBody>
          <a:bodyPr wrap="square" rtlCol="0">
            <a:spAutoFit/>
          </a:bodyPr>
          <a:lstStyle/>
          <a:p>
            <a:pPr algn="ctr"/>
            <a:r>
              <a:rPr lang="ru-RU" sz="1600" b="1" dirty="0" smtClean="0"/>
              <a:t>ПРИЕМНИК ЭЛЕКТРИЧЕСКОЙ ЭНЕРГИИ = СОПРОТИВЛЕНИЕ (НАГРУЗКА)</a:t>
            </a:r>
            <a:endParaRPr lang="ru-RU" sz="1600" b="1" dirty="0"/>
          </a:p>
        </p:txBody>
      </p:sp>
      <p:sp>
        <p:nvSpPr>
          <p:cNvPr id="49" name="TextBox 48"/>
          <p:cNvSpPr txBox="1"/>
          <p:nvPr/>
        </p:nvSpPr>
        <p:spPr>
          <a:xfrm>
            <a:off x="399222" y="6093296"/>
            <a:ext cx="2797311" cy="584775"/>
          </a:xfrm>
          <a:prstGeom prst="rect">
            <a:avLst/>
          </a:prstGeom>
          <a:noFill/>
        </p:spPr>
        <p:txBody>
          <a:bodyPr wrap="square" rtlCol="0">
            <a:spAutoFit/>
          </a:bodyPr>
          <a:lstStyle/>
          <a:p>
            <a:pPr algn="ctr"/>
            <a:r>
              <a:rPr lang="ru-RU" sz="1600" b="1" dirty="0" smtClean="0"/>
              <a:t>ЭЛЕКТРИЧЕСКАЯ ЦЕПЬ</a:t>
            </a:r>
          </a:p>
          <a:p>
            <a:pPr algn="ctr"/>
            <a:r>
              <a:rPr lang="ru-RU" sz="1600" b="1" dirty="0" smtClean="0"/>
              <a:t>РАЗОМКНУТА</a:t>
            </a:r>
            <a:endParaRPr lang="ru-RU" sz="1600" b="1" dirty="0"/>
          </a:p>
        </p:txBody>
      </p:sp>
      <p:sp>
        <p:nvSpPr>
          <p:cNvPr id="50" name="Овал 49"/>
          <p:cNvSpPr/>
          <p:nvPr/>
        </p:nvSpPr>
        <p:spPr>
          <a:xfrm>
            <a:off x="7226033" y="4253068"/>
            <a:ext cx="720000" cy="7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 стрелкой 50"/>
          <p:cNvCxnSpPr/>
          <p:nvPr/>
        </p:nvCxnSpPr>
        <p:spPr>
          <a:xfrm flipH="1">
            <a:off x="7442017" y="4613068"/>
            <a:ext cx="2880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stCxn id="50" idx="2"/>
          </p:cNvCxnSpPr>
          <p:nvPr/>
        </p:nvCxnSpPr>
        <p:spPr>
          <a:xfrm flipH="1">
            <a:off x="6570967" y="4613068"/>
            <a:ext cx="655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5021300" y="4613068"/>
            <a:ext cx="9085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H="1">
            <a:off x="5652120" y="4613068"/>
            <a:ext cx="115262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a:off x="7946033" y="4648763"/>
            <a:ext cx="655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8601099" y="4648763"/>
            <a:ext cx="0" cy="9329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7104743" y="5326169"/>
            <a:ext cx="914400" cy="511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5590355" y="5326169"/>
            <a:ext cx="914400" cy="511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9" name="Прямая соединительная линия 58"/>
          <p:cNvCxnSpPr>
            <a:endCxn id="57" idx="3"/>
          </p:cNvCxnSpPr>
          <p:nvPr/>
        </p:nvCxnSpPr>
        <p:spPr>
          <a:xfrm flipH="1">
            <a:off x="8019143" y="5581706"/>
            <a:ext cx="5819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stCxn id="57" idx="1"/>
            <a:endCxn id="58" idx="3"/>
          </p:cNvCxnSpPr>
          <p:nvPr/>
        </p:nvCxnSpPr>
        <p:spPr>
          <a:xfrm flipH="1">
            <a:off x="6504755" y="5581707"/>
            <a:ext cx="599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58" idx="1"/>
          </p:cNvCxnSpPr>
          <p:nvPr/>
        </p:nvCxnSpPr>
        <p:spPr>
          <a:xfrm flipH="1">
            <a:off x="5021632" y="5581707"/>
            <a:ext cx="5687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H="1">
            <a:off x="5021300" y="4613068"/>
            <a:ext cx="332" cy="9686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6228434" y="5194288"/>
            <a:ext cx="135759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28529" y="4911715"/>
            <a:ext cx="2545037" cy="307777"/>
          </a:xfrm>
          <a:prstGeom prst="rect">
            <a:avLst/>
          </a:prstGeom>
          <a:noFill/>
        </p:spPr>
        <p:txBody>
          <a:bodyPr wrap="square" rtlCol="0">
            <a:spAutoFit/>
          </a:bodyPr>
          <a:lstStyle/>
          <a:p>
            <a:pPr algn="ctr"/>
            <a:r>
              <a:rPr lang="en-US" sz="1400" b="1" dirty="0" smtClean="0"/>
              <a:t>I</a:t>
            </a:r>
            <a:r>
              <a:rPr lang="ru-RU" sz="1400" b="1" dirty="0" smtClean="0"/>
              <a:t> – электрический ток</a:t>
            </a:r>
            <a:endParaRPr lang="ru-RU" sz="1400" b="1" dirty="0"/>
          </a:p>
        </p:txBody>
      </p:sp>
      <p:sp>
        <p:nvSpPr>
          <p:cNvPr id="71" name="TextBox 70"/>
          <p:cNvSpPr txBox="1"/>
          <p:nvPr/>
        </p:nvSpPr>
        <p:spPr>
          <a:xfrm>
            <a:off x="5955790" y="6093294"/>
            <a:ext cx="2797311" cy="584775"/>
          </a:xfrm>
          <a:prstGeom prst="rect">
            <a:avLst/>
          </a:prstGeom>
          <a:noFill/>
        </p:spPr>
        <p:txBody>
          <a:bodyPr wrap="square" rtlCol="0">
            <a:spAutoFit/>
          </a:bodyPr>
          <a:lstStyle/>
          <a:p>
            <a:pPr algn="ctr"/>
            <a:r>
              <a:rPr lang="ru-RU" sz="1600" b="1" dirty="0" smtClean="0"/>
              <a:t>ЭЛЕКТРИЧЕСКАЯ ЦЕПЬ</a:t>
            </a:r>
          </a:p>
          <a:p>
            <a:pPr algn="ctr"/>
            <a:r>
              <a:rPr lang="ru-RU" sz="1600" b="1" dirty="0" smtClean="0"/>
              <a:t>ЗАМКНУТА</a:t>
            </a:r>
            <a:endParaRPr lang="ru-RU" sz="1600" b="1" dirty="0"/>
          </a:p>
        </p:txBody>
      </p:sp>
      <p:cxnSp>
        <p:nvCxnSpPr>
          <p:cNvPr id="66" name="Прямая со стрелкой 65"/>
          <p:cNvCxnSpPr/>
          <p:nvPr/>
        </p:nvCxnSpPr>
        <p:spPr>
          <a:xfrm flipH="1">
            <a:off x="3196533" y="1722294"/>
            <a:ext cx="418968" cy="32703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a:off x="3639128" y="1722294"/>
            <a:ext cx="4063842" cy="85034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47948" y="1460648"/>
            <a:ext cx="2117036" cy="461665"/>
          </a:xfrm>
          <a:prstGeom prst="rect">
            <a:avLst/>
          </a:prstGeom>
          <a:noFill/>
        </p:spPr>
        <p:txBody>
          <a:bodyPr wrap="square" rtlCol="0">
            <a:spAutoFit/>
          </a:bodyPr>
          <a:lstStyle/>
          <a:p>
            <a:pPr algn="ctr"/>
            <a:r>
              <a:rPr lang="ru-RU" sz="1200" b="1" dirty="0" smtClean="0"/>
              <a:t>КОММУТАЦИОННЫЙ АППАРАТ</a:t>
            </a:r>
            <a:endParaRPr lang="ru-RU" sz="1200" b="1" dirty="0"/>
          </a:p>
        </p:txBody>
      </p:sp>
      <p:cxnSp>
        <p:nvCxnSpPr>
          <p:cNvPr id="80" name="Прямая со стрелкой 79"/>
          <p:cNvCxnSpPr>
            <a:endCxn id="5" idx="7"/>
          </p:cNvCxnSpPr>
          <p:nvPr/>
        </p:nvCxnSpPr>
        <p:spPr>
          <a:xfrm flipH="1">
            <a:off x="3307075" y="1722294"/>
            <a:ext cx="332053" cy="271259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flipH="1">
            <a:off x="1514039" y="1722294"/>
            <a:ext cx="283839" cy="4946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611560" y="1691480"/>
            <a:ext cx="952123" cy="276452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a:off x="5226611" y="2572639"/>
            <a:ext cx="522483" cy="33625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flipH="1">
            <a:off x="5226611" y="3140968"/>
            <a:ext cx="444438" cy="14721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flipV="1">
            <a:off x="5226611" y="3179478"/>
            <a:ext cx="1241647" cy="21438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Прямая со стрелкой 129"/>
          <p:cNvCxnSpPr/>
          <p:nvPr/>
        </p:nvCxnSpPr>
        <p:spPr>
          <a:xfrm flipH="1" flipV="1">
            <a:off x="2783309" y="3339469"/>
            <a:ext cx="1212628" cy="10878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5487852" y="4253068"/>
            <a:ext cx="377831" cy="132863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p:cNvSpPr txBox="1"/>
              <p:nvPr/>
            </p:nvSpPr>
            <p:spPr>
              <a:xfrm>
                <a:off x="3307075" y="6093296"/>
                <a:ext cx="2797311" cy="462306"/>
              </a:xfrm>
              <a:prstGeom prst="rect">
                <a:avLst/>
              </a:prstGeom>
              <a:noFill/>
            </p:spPr>
            <p:txBody>
              <a:bodyPr wrap="square" rtlCol="0">
                <a:spAutoFit/>
              </a:bodyPr>
              <a:lstStyle/>
              <a:p>
                <a:pPr algn="ctr"/>
                <a:r>
                  <a:rPr lang="ru-RU" sz="1600" b="1" dirty="0" smtClean="0"/>
                  <a:t>Закон Ома: </a:t>
                </a:r>
                <a14:m>
                  <m:oMath xmlns:m="http://schemas.openxmlformats.org/officeDocument/2006/math">
                    <m:r>
                      <a:rPr lang="en-US" sz="1600" b="1" i="1" smtClean="0">
                        <a:latin typeface="Cambria Math"/>
                      </a:rPr>
                      <m:t>𝑰</m:t>
                    </m:r>
                    <m:r>
                      <a:rPr lang="en-US" sz="1600" b="1" i="1" smtClean="0">
                        <a:latin typeface="Cambria Math"/>
                      </a:rPr>
                      <m:t>=</m:t>
                    </m:r>
                    <m:f>
                      <m:fPr>
                        <m:ctrlPr>
                          <a:rPr lang="en-US" sz="1600" b="1" i="1" smtClean="0">
                            <a:latin typeface="Cambria Math"/>
                          </a:rPr>
                        </m:ctrlPr>
                      </m:fPr>
                      <m:num>
                        <m:r>
                          <a:rPr lang="en-US" sz="1600" b="1" i="1" smtClean="0">
                            <a:latin typeface="Cambria Math"/>
                          </a:rPr>
                          <m:t>𝑼</m:t>
                        </m:r>
                      </m:num>
                      <m:den>
                        <m:r>
                          <a:rPr lang="en-US" sz="1600" b="1" i="1" smtClean="0">
                            <a:latin typeface="Cambria Math"/>
                          </a:rPr>
                          <m:t>𝑹</m:t>
                        </m:r>
                      </m:den>
                    </m:f>
                  </m:oMath>
                </a14:m>
                <a:endParaRPr lang="ru-RU" sz="1600" b="1" dirty="0"/>
              </a:p>
            </p:txBody>
          </p:sp>
        </mc:Choice>
        <mc:Fallback xmlns="">
          <p:sp>
            <p:nvSpPr>
              <p:cNvPr id="146" name="TextBox 145"/>
              <p:cNvSpPr txBox="1">
                <a:spLocks noRot="1" noChangeAspect="1" noMove="1" noResize="1" noEditPoints="1" noAdjustHandles="1" noChangeArrowheads="1" noChangeShapeType="1" noTextEdit="1"/>
              </p:cNvSpPr>
              <p:nvPr/>
            </p:nvSpPr>
            <p:spPr>
              <a:xfrm>
                <a:off x="3307075" y="6093296"/>
                <a:ext cx="2797311" cy="462306"/>
              </a:xfrm>
              <a:prstGeom prst="rect">
                <a:avLst/>
              </a:prstGeom>
              <a:blipFill rotWithShape="1">
                <a:blip r:embed="rId5"/>
                <a:stretch>
                  <a:fillRect b="-4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0" name="Прямоугольник 109"/>
              <p:cNvSpPr/>
              <p:nvPr/>
            </p:nvSpPr>
            <p:spPr>
              <a:xfrm>
                <a:off x="6640936" y="5781939"/>
                <a:ext cx="399468" cy="369332"/>
              </a:xfrm>
              <a:prstGeom prst="rect">
                <a:avLst/>
              </a:prstGeom>
            </p:spPr>
            <p:txBody>
              <a:bodyPr wrap="none">
                <a:spAutoFit/>
              </a:bodyPr>
              <a:lstStyle/>
              <a:p>
                <a14:m>
                  <m:oMath xmlns:m="http://schemas.openxmlformats.org/officeDocument/2006/math">
                    <m:r>
                      <a:rPr lang="en-US" b="1" i="1">
                        <a:latin typeface="Cambria Math"/>
                      </a:rPr>
                      <m:t>𝑹</m:t>
                    </m:r>
                  </m:oMath>
                </a14:m>
                <a:r>
                  <a:rPr lang="en-US" b="1" dirty="0"/>
                  <a:t> </a:t>
                </a:r>
                <a:endParaRPr lang="ru-RU" dirty="0"/>
              </a:p>
            </p:txBody>
          </p:sp>
        </mc:Choice>
        <mc:Fallback xmlns="">
          <p:sp>
            <p:nvSpPr>
              <p:cNvPr id="110" name="Прямоугольник 109"/>
              <p:cNvSpPr>
                <a:spLocks noRot="1" noChangeAspect="1" noMove="1" noResize="1" noEditPoints="1" noAdjustHandles="1" noChangeArrowheads="1" noChangeShapeType="1" noTextEdit="1"/>
              </p:cNvSpPr>
              <p:nvPr/>
            </p:nvSpPr>
            <p:spPr>
              <a:xfrm>
                <a:off x="6640936" y="5781939"/>
                <a:ext cx="399468" cy="369332"/>
              </a:xfrm>
              <a:prstGeom prst="rect">
                <a:avLst/>
              </a:prstGeom>
              <a:blipFill rotWithShape="1">
                <a:blip r:embed="rId6"/>
                <a:stretch>
                  <a:fillRect/>
                </a:stretch>
              </a:blipFill>
            </p:spPr>
            <p:txBody>
              <a:bodyPr/>
              <a:lstStyle/>
              <a:p>
                <a:r>
                  <a:rPr lang="ru-RU">
                    <a:noFill/>
                  </a:rPr>
                  <a:t> </a:t>
                </a:r>
              </a:p>
            </p:txBody>
          </p:sp>
        </mc:Fallback>
      </mc:AlternateContent>
      <p:cxnSp>
        <p:nvCxnSpPr>
          <p:cNvPr id="148" name="Прямая со стрелкой 147"/>
          <p:cNvCxnSpPr/>
          <p:nvPr/>
        </p:nvCxnSpPr>
        <p:spPr>
          <a:xfrm flipV="1">
            <a:off x="6946656" y="5781939"/>
            <a:ext cx="158087" cy="184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Прямая со стрелкой 148"/>
          <p:cNvCxnSpPr>
            <a:stCxn id="110" idx="1"/>
          </p:cNvCxnSpPr>
          <p:nvPr/>
        </p:nvCxnSpPr>
        <p:spPr>
          <a:xfrm flipH="1" flipV="1">
            <a:off x="6504758" y="5781941"/>
            <a:ext cx="136178" cy="1846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776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265113" indent="7938" algn="ctr">
              <a:buNone/>
            </a:pPr>
            <a:endParaRPr lang="ru-RU" dirty="0" smtClean="0"/>
          </a:p>
          <a:p>
            <a:pPr marL="0" indent="0"/>
            <a:endParaRPr lang="ru-RU" dirty="0" smtClean="0"/>
          </a:p>
          <a:p>
            <a:pPr marL="265113" indent="7938"/>
            <a:endParaRPr lang="ru-RU" dirty="0" smtClean="0"/>
          </a:p>
          <a:p>
            <a:pPr marL="265113" indent="7938"/>
            <a:endParaRPr lang="en-US" dirty="0"/>
          </a:p>
        </p:txBody>
      </p:sp>
      <p:graphicFrame>
        <p:nvGraphicFramePr>
          <p:cNvPr id="4" name="Таблица 3"/>
          <p:cNvGraphicFramePr>
            <a:graphicFrameLocks noGrp="1"/>
          </p:cNvGraphicFramePr>
          <p:nvPr/>
        </p:nvGraphicFramePr>
        <p:xfrm>
          <a:off x="395536" y="476673"/>
          <a:ext cx="8352928" cy="5483472"/>
        </p:xfrm>
        <a:graphic>
          <a:graphicData uri="http://schemas.openxmlformats.org/drawingml/2006/table">
            <a:tbl>
              <a:tblPr firstRow="1" bandRow="1">
                <a:tableStyleId>{2D5ABB26-0587-4C30-8999-92F81FD0307C}</a:tableStyleId>
              </a:tblPr>
              <a:tblGrid>
                <a:gridCol w="1831782"/>
                <a:gridCol w="2344682"/>
                <a:gridCol w="2417953"/>
                <a:gridCol w="1758511"/>
              </a:tblGrid>
              <a:tr h="792087">
                <a:tc>
                  <a:txBody>
                    <a:bodyPr/>
                    <a:lstStyle/>
                    <a:p>
                      <a:r>
                        <a:rPr lang="ru-RU" sz="1600" dirty="0" smtClean="0"/>
                        <a:t>Система заземления</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600" dirty="0" smtClean="0"/>
                        <a:t>Первая буква</a:t>
                      </a:r>
                      <a:r>
                        <a:rPr lang="ru-RU" sz="1600" baseline="0" dirty="0" smtClean="0"/>
                        <a:t> – </a:t>
                      </a:r>
                    </a:p>
                    <a:p>
                      <a:pPr algn="ctr"/>
                      <a:r>
                        <a:rPr lang="ru-RU" sz="1600" baseline="0" dirty="0" smtClean="0"/>
                        <a:t>режим </a:t>
                      </a:r>
                      <a:r>
                        <a:rPr lang="ru-RU" sz="1600" baseline="0" dirty="0" err="1" smtClean="0"/>
                        <a:t>нейтрали</a:t>
                      </a:r>
                      <a:r>
                        <a:rPr lang="ru-RU" sz="1600" baseline="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ru-RU" sz="1600" dirty="0" smtClean="0"/>
                        <a:t>Вторя буква</a:t>
                      </a:r>
                      <a:r>
                        <a:rPr lang="ru-RU" sz="1600" baseline="0" dirty="0" smtClean="0"/>
                        <a:t> – состояние ОПЧ относительно земли.</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ru-RU" sz="1600" dirty="0" smtClean="0"/>
                        <a:t>Защитные меры</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53303">
                <a:tc>
                  <a:txBody>
                    <a:bodyPr/>
                    <a:lstStyle/>
                    <a:p>
                      <a:pPr algn="ctr"/>
                      <a:r>
                        <a:rPr lang="en-US" dirty="0" smtClean="0"/>
                        <a:t>TN</a:t>
                      </a:r>
                    </a:p>
                    <a:p>
                      <a:pPr algn="ctr"/>
                      <a:r>
                        <a:rPr lang="ru-RU" sz="1500" dirty="0" smtClean="0"/>
                        <a:t>(</a:t>
                      </a:r>
                      <a:r>
                        <a:rPr lang="ru-RU" sz="1500" dirty="0" err="1" smtClean="0"/>
                        <a:t>нейтраль</a:t>
                      </a:r>
                      <a:r>
                        <a:rPr lang="ru-RU" sz="1500" baseline="0" dirty="0" smtClean="0"/>
                        <a:t> заземлена,  ОПЧ </a:t>
                      </a:r>
                      <a:r>
                        <a:rPr lang="ru-RU" sz="1500" baseline="0" dirty="0" err="1" smtClean="0"/>
                        <a:t>занулены</a:t>
                      </a:r>
                      <a:r>
                        <a:rPr lang="ru-RU" sz="1500" baseline="0" dirty="0" smtClean="0"/>
                        <a:t>)</a:t>
                      </a:r>
                    </a:p>
                    <a:p>
                      <a:pPr algn="ct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Нейтраль</a:t>
                      </a:r>
                      <a:r>
                        <a:rPr lang="ru-RU" sz="1200" dirty="0" smtClean="0"/>
                        <a:t> ИП</a:t>
                      </a:r>
                      <a:endParaRPr lang="en-US" sz="1200" dirty="0" smtClean="0"/>
                    </a:p>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ОПЧ</a:t>
                      </a:r>
                      <a:endParaRPr lang="en-US" sz="1200" dirty="0" smtClean="0"/>
                    </a:p>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err="1" smtClean="0"/>
                        <a:t>Зануление</a:t>
                      </a:r>
                      <a:r>
                        <a:rPr lang="ru-RU" sz="1600" dirty="0" smtClean="0"/>
                        <a:t>,</a:t>
                      </a:r>
                    </a:p>
                    <a:p>
                      <a:r>
                        <a:rPr lang="ru-RU" sz="1600" dirty="0" smtClean="0"/>
                        <a:t>Устройство защитного отключения</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7637">
                <a:tc>
                  <a:txBody>
                    <a:bodyPr/>
                    <a:lstStyle/>
                    <a:p>
                      <a:pPr algn="ctr"/>
                      <a:r>
                        <a:rPr lang="en-US" dirty="0" smtClean="0"/>
                        <a:t>TT</a:t>
                      </a:r>
                      <a:endParaRPr lang="ru-R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a:t>
                      </a:r>
                      <a:r>
                        <a:rPr lang="ru-RU" sz="1500" dirty="0" err="1" smtClean="0"/>
                        <a:t>нейтраль</a:t>
                      </a:r>
                      <a:r>
                        <a:rPr lang="ru-RU" sz="1500" baseline="0" dirty="0" smtClean="0"/>
                        <a:t> заземлена,  ОПЧ заземлены)</a:t>
                      </a:r>
                      <a:endParaRPr lang="en-US" sz="1500" dirty="0" smtClean="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err="1" smtClean="0"/>
                        <a:t>Нейтраль</a:t>
                      </a:r>
                      <a:r>
                        <a:rPr lang="ru-RU" sz="1200" dirty="0" smtClean="0"/>
                        <a:t> ИП</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t>ОПЧ</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Устройство</a:t>
                      </a:r>
                      <a:r>
                        <a:rPr lang="ru-RU" sz="1600" baseline="0" dirty="0" smtClean="0"/>
                        <a:t> защитного отключения</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9572">
                <a:tc>
                  <a:txBody>
                    <a:bodyPr/>
                    <a:lstStyle/>
                    <a:p>
                      <a:pPr algn="ctr"/>
                      <a:r>
                        <a:rPr lang="en-US" dirty="0" smtClean="0"/>
                        <a:t>IT</a:t>
                      </a:r>
                      <a:endParaRPr lang="ru-R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a:t>
                      </a:r>
                      <a:r>
                        <a:rPr lang="ru-RU" sz="1500" dirty="0" err="1" smtClean="0"/>
                        <a:t>нейтраль</a:t>
                      </a:r>
                      <a:r>
                        <a:rPr lang="ru-RU" sz="1500" baseline="0" dirty="0" smtClean="0"/>
                        <a:t> изолирована,  ОПЧ </a:t>
                      </a:r>
                      <a:r>
                        <a:rPr lang="ru-RU" sz="1500" baseline="0" smtClean="0"/>
                        <a:t>заземлены)</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smtClean="0"/>
                        <a:t>Нейтраль ИП</a:t>
                      </a:r>
                      <a:endParaRPr lang="en-US" sz="1200" smtClean="0"/>
                    </a:p>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ОПЧ</a:t>
                      </a:r>
                      <a:endParaRPr lang="en-US" sz="1200" dirty="0" smtClean="0"/>
                    </a:p>
                    <a:p>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Контроль изоляции , заземление, устройство защитного отключения.</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Группа 12"/>
          <p:cNvGrpSpPr/>
          <p:nvPr/>
        </p:nvGrpSpPr>
        <p:grpSpPr>
          <a:xfrm>
            <a:off x="2699792" y="1916832"/>
            <a:ext cx="864096" cy="144016"/>
            <a:chOff x="2699792" y="1916832"/>
            <a:chExt cx="864096" cy="144016"/>
          </a:xfrm>
        </p:grpSpPr>
        <p:cxnSp>
          <p:nvCxnSpPr>
            <p:cNvPr id="6" name="Прямая соединительная линия 5"/>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Дуга 8"/>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Дуга 9"/>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Дуга 10"/>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Прямая соединительная линия 11"/>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Группа 13"/>
          <p:cNvGrpSpPr/>
          <p:nvPr/>
        </p:nvGrpSpPr>
        <p:grpSpPr>
          <a:xfrm>
            <a:off x="2699792" y="2060848"/>
            <a:ext cx="864096" cy="144016"/>
            <a:chOff x="2699792" y="1916832"/>
            <a:chExt cx="864096" cy="144016"/>
          </a:xfrm>
        </p:grpSpPr>
        <p:cxnSp>
          <p:nvCxnSpPr>
            <p:cNvPr id="15" name="Прямая соединительная линия 14"/>
            <p:cNvCxnSpPr/>
            <p:nvPr/>
          </p:nvCxnSpPr>
          <p:spPr>
            <a:xfrm>
              <a:off x="2699792" y="1988840"/>
              <a:ext cx="216024" cy="0"/>
            </a:xfrm>
            <a:prstGeom prst="line">
              <a:avLst/>
            </a:prstGeom>
            <a:ln/>
          </p:spPr>
          <p:style>
            <a:lnRef idx="1">
              <a:schemeClr val="dk1"/>
            </a:lnRef>
            <a:fillRef idx="0">
              <a:schemeClr val="dk1"/>
            </a:fillRef>
            <a:effectRef idx="0">
              <a:schemeClr val="dk1"/>
            </a:effectRef>
            <a:fontRef idx="minor">
              <a:schemeClr val="tx1"/>
            </a:fontRef>
          </p:style>
        </p:cxnSp>
        <p:sp>
          <p:nvSpPr>
            <p:cNvPr id="16" name="Дуга 1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Дуга 1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Дуга 1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 name="Прямая соединительная линия 18"/>
            <p:cNvCxnSpPr/>
            <p:nvPr/>
          </p:nvCxnSpPr>
          <p:spPr>
            <a:xfrm>
              <a:off x="3347864" y="1988840"/>
              <a:ext cx="216024"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7" name="Группа 19"/>
          <p:cNvGrpSpPr/>
          <p:nvPr/>
        </p:nvGrpSpPr>
        <p:grpSpPr>
          <a:xfrm>
            <a:off x="2699792" y="2204864"/>
            <a:ext cx="864096" cy="144016"/>
            <a:chOff x="2699792" y="1916832"/>
            <a:chExt cx="864096" cy="144016"/>
          </a:xfrm>
        </p:grpSpPr>
        <p:cxnSp>
          <p:nvCxnSpPr>
            <p:cNvPr id="21" name="Прямая соединительная линия 20"/>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Дуга 21"/>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Дуга 22"/>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Дуга 23"/>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5" name="Прямая соединительная линия 24"/>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Прямая соединительная линия 26"/>
          <p:cNvCxnSpPr/>
          <p:nvPr/>
        </p:nvCxnSpPr>
        <p:spPr>
          <a:xfrm>
            <a:off x="2699792" y="1988840"/>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p:nvPr/>
        </p:nvCxnSpPr>
        <p:spPr>
          <a:xfrm>
            <a:off x="2699792" y="2420888"/>
            <a:ext cx="3384376" cy="0"/>
          </a:xfrm>
          <a:prstGeom prst="line">
            <a:avLst/>
          </a:prstGeom>
        </p:spPr>
        <p:style>
          <a:lnRef idx="1">
            <a:schemeClr val="dk1"/>
          </a:lnRef>
          <a:fillRef idx="0">
            <a:schemeClr val="dk1"/>
          </a:fillRef>
          <a:effectRef idx="0">
            <a:schemeClr val="dk1"/>
          </a:effectRef>
          <a:fontRef idx="minor">
            <a:schemeClr val="tx1"/>
          </a:fontRef>
        </p:style>
      </p:cxnSp>
      <p:grpSp>
        <p:nvGrpSpPr>
          <p:cNvPr id="8" name="Group 2"/>
          <p:cNvGrpSpPr>
            <a:grpSpLocks/>
          </p:cNvGrpSpPr>
          <p:nvPr/>
        </p:nvGrpSpPr>
        <p:grpSpPr bwMode="auto">
          <a:xfrm>
            <a:off x="2627784" y="2564904"/>
            <a:ext cx="144016" cy="72008"/>
            <a:chOff x="8265" y="9045"/>
            <a:chExt cx="600" cy="171"/>
          </a:xfrm>
        </p:grpSpPr>
        <p:cxnSp>
          <p:nvCxnSpPr>
            <p:cNvPr id="42"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43"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44"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grpSp>
        <p:nvGrpSpPr>
          <p:cNvPr id="13" name="Группа 63"/>
          <p:cNvGrpSpPr/>
          <p:nvPr/>
        </p:nvGrpSpPr>
        <p:grpSpPr>
          <a:xfrm rot="5400000">
            <a:off x="5256076" y="1736812"/>
            <a:ext cx="576064" cy="360040"/>
            <a:chOff x="4067944" y="1844824"/>
            <a:chExt cx="864096" cy="432048"/>
          </a:xfrm>
        </p:grpSpPr>
        <p:grpSp>
          <p:nvGrpSpPr>
            <p:cNvPr id="14" name="Группа 45"/>
            <p:cNvGrpSpPr/>
            <p:nvPr/>
          </p:nvGrpSpPr>
          <p:grpSpPr>
            <a:xfrm>
              <a:off x="4067944" y="1844824"/>
              <a:ext cx="864096" cy="144016"/>
              <a:chOff x="2699792" y="1916832"/>
              <a:chExt cx="864096" cy="144016"/>
            </a:xfrm>
          </p:grpSpPr>
          <p:cxnSp>
            <p:nvCxnSpPr>
              <p:cNvPr id="47" name="Прямая соединительная линия 46"/>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Дуга 47"/>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Дуга 48"/>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Дуга 49"/>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1" name="Прямая соединительная линия 50"/>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Группа 51"/>
            <p:cNvGrpSpPr/>
            <p:nvPr/>
          </p:nvGrpSpPr>
          <p:grpSpPr>
            <a:xfrm>
              <a:off x="4067944" y="1988840"/>
              <a:ext cx="864096" cy="144016"/>
              <a:chOff x="2699792" y="1916832"/>
              <a:chExt cx="864096" cy="144016"/>
            </a:xfrm>
          </p:grpSpPr>
          <p:cxnSp>
            <p:nvCxnSpPr>
              <p:cNvPr id="53" name="Прямая соединительная линия 52"/>
              <p:cNvCxnSpPr/>
              <p:nvPr/>
            </p:nvCxnSpPr>
            <p:spPr>
              <a:xfrm>
                <a:off x="2699792" y="1988840"/>
                <a:ext cx="216024" cy="0"/>
              </a:xfrm>
              <a:prstGeom prst="line">
                <a:avLst/>
              </a:prstGeom>
              <a:ln/>
            </p:spPr>
            <p:style>
              <a:lnRef idx="1">
                <a:schemeClr val="dk1"/>
              </a:lnRef>
              <a:fillRef idx="0">
                <a:schemeClr val="dk1"/>
              </a:fillRef>
              <a:effectRef idx="0">
                <a:schemeClr val="dk1"/>
              </a:effectRef>
              <a:fontRef idx="minor">
                <a:schemeClr val="tx1"/>
              </a:fontRef>
            </p:style>
          </p:cxnSp>
          <p:sp>
            <p:nvSpPr>
              <p:cNvPr id="54" name="Дуга 53"/>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Дуга 54"/>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Дуга 55"/>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7" name="Прямая соединительная линия 56"/>
              <p:cNvCxnSpPr/>
              <p:nvPr/>
            </p:nvCxnSpPr>
            <p:spPr>
              <a:xfrm>
                <a:off x="3347864" y="1988840"/>
                <a:ext cx="216024"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26" name="Группа 57"/>
            <p:cNvGrpSpPr/>
            <p:nvPr/>
          </p:nvGrpSpPr>
          <p:grpSpPr>
            <a:xfrm>
              <a:off x="4067944" y="2132856"/>
              <a:ext cx="864096" cy="144016"/>
              <a:chOff x="2699792" y="1916832"/>
              <a:chExt cx="864096" cy="144016"/>
            </a:xfrm>
          </p:grpSpPr>
          <p:cxnSp>
            <p:nvCxnSpPr>
              <p:cNvPr id="59" name="Прямая соединительная линия 58"/>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Дуга 59"/>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1" name="Дуга 60"/>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2" name="Дуга 61"/>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3" name="Прямая соединительная линия 62"/>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Прямоугольник 64"/>
          <p:cNvSpPr/>
          <p:nvPr/>
        </p:nvSpPr>
        <p:spPr>
          <a:xfrm>
            <a:off x="5148064" y="1700808"/>
            <a:ext cx="792088" cy="576064"/>
          </a:xfrm>
          <a:prstGeom prst="rect">
            <a:avLst/>
          </a:prstGeom>
          <a:noFill/>
          <a:ln w="12700" cmpd="dbl">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67" name="Прямая соединительная линия 66"/>
          <p:cNvCxnSpPr/>
          <p:nvPr/>
        </p:nvCxnSpPr>
        <p:spPr>
          <a:xfrm flipH="1">
            <a:off x="5292080" y="2204864"/>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V="1">
            <a:off x="5292080" y="1628800"/>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73" name="Прямая соединительная линия 72"/>
          <p:cNvCxnSpPr/>
          <p:nvPr/>
        </p:nvCxnSpPr>
        <p:spPr>
          <a:xfrm>
            <a:off x="3851920" y="24208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5940152" y="2132856"/>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79" name="Прямая соединительная линия 78"/>
          <p:cNvCxnSpPr/>
          <p:nvPr/>
        </p:nvCxnSpPr>
        <p:spPr>
          <a:xfrm>
            <a:off x="6084168" y="2132856"/>
            <a:ext cx="0" cy="288032"/>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2699792" y="2420888"/>
            <a:ext cx="288032" cy="276999"/>
          </a:xfrm>
          <a:prstGeom prst="rect">
            <a:avLst/>
          </a:prstGeom>
          <a:noFill/>
        </p:spPr>
        <p:txBody>
          <a:bodyPr wrap="square" rtlCol="0">
            <a:spAutoFit/>
          </a:bodyPr>
          <a:lstStyle/>
          <a:p>
            <a:r>
              <a:rPr lang="ru-RU" sz="1200" b="1" dirty="0" smtClean="0"/>
              <a:t>Т</a:t>
            </a:r>
            <a:endParaRPr lang="en-US" sz="1200" b="1" dirty="0"/>
          </a:p>
        </p:txBody>
      </p:sp>
      <p:sp>
        <p:nvSpPr>
          <p:cNvPr id="82" name="TextBox 81"/>
          <p:cNvSpPr txBox="1"/>
          <p:nvPr/>
        </p:nvSpPr>
        <p:spPr>
          <a:xfrm>
            <a:off x="5940152" y="1916832"/>
            <a:ext cx="144016" cy="276999"/>
          </a:xfrm>
          <a:prstGeom prst="rect">
            <a:avLst/>
          </a:prstGeom>
          <a:noFill/>
        </p:spPr>
        <p:txBody>
          <a:bodyPr wrap="square" rtlCol="0">
            <a:spAutoFit/>
          </a:bodyPr>
          <a:lstStyle/>
          <a:p>
            <a:r>
              <a:rPr lang="en-US" sz="1200" b="1" dirty="0" smtClean="0"/>
              <a:t>N</a:t>
            </a:r>
            <a:endParaRPr lang="en-US" sz="1200" b="1" dirty="0"/>
          </a:p>
        </p:txBody>
      </p:sp>
      <p:sp>
        <p:nvSpPr>
          <p:cNvPr id="86" name="TextBox 85"/>
          <p:cNvSpPr txBox="1"/>
          <p:nvPr/>
        </p:nvSpPr>
        <p:spPr>
          <a:xfrm>
            <a:off x="3635896" y="2564904"/>
            <a:ext cx="1080120" cy="276999"/>
          </a:xfrm>
          <a:prstGeom prst="rect">
            <a:avLst/>
          </a:prstGeom>
          <a:noFill/>
        </p:spPr>
        <p:txBody>
          <a:bodyPr wrap="square" rtlCol="0">
            <a:spAutoFit/>
          </a:bodyPr>
          <a:lstStyle/>
          <a:p>
            <a:r>
              <a:rPr lang="ru-RU" sz="1200" b="1" dirty="0" smtClean="0"/>
              <a:t>Т+</a:t>
            </a:r>
            <a:r>
              <a:rPr lang="en-US" sz="1200" b="1" dirty="0" smtClean="0"/>
              <a:t>N</a:t>
            </a:r>
            <a:r>
              <a:rPr lang="ru-RU" sz="1200" b="1" dirty="0" smtClean="0"/>
              <a:t>=Т</a:t>
            </a:r>
            <a:r>
              <a:rPr lang="en-US" sz="1200" b="1" dirty="0" smtClean="0"/>
              <a:t>N</a:t>
            </a:r>
            <a:endParaRPr lang="en-US" sz="1200" b="1" dirty="0"/>
          </a:p>
        </p:txBody>
      </p:sp>
      <p:grpSp>
        <p:nvGrpSpPr>
          <p:cNvPr id="28" name="Группа 86"/>
          <p:cNvGrpSpPr/>
          <p:nvPr/>
        </p:nvGrpSpPr>
        <p:grpSpPr>
          <a:xfrm>
            <a:off x="2699792" y="3212976"/>
            <a:ext cx="864096" cy="144016"/>
            <a:chOff x="2699792" y="1916832"/>
            <a:chExt cx="864096" cy="144016"/>
          </a:xfrm>
        </p:grpSpPr>
        <p:cxnSp>
          <p:nvCxnSpPr>
            <p:cNvPr id="88" name="Прямая соединительная линия 87"/>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Дуга 88"/>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0" name="Дуга 89"/>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1" name="Дуга 90"/>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2" name="Прямая соединительная линия 91"/>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Прямая соединительная линия 92"/>
          <p:cNvCxnSpPr/>
          <p:nvPr/>
        </p:nvCxnSpPr>
        <p:spPr>
          <a:xfrm>
            <a:off x="2699792" y="3284984"/>
            <a:ext cx="0" cy="648072"/>
          </a:xfrm>
          <a:prstGeom prst="line">
            <a:avLst/>
          </a:prstGeom>
        </p:spPr>
        <p:style>
          <a:lnRef idx="1">
            <a:schemeClr val="dk1"/>
          </a:lnRef>
          <a:fillRef idx="0">
            <a:schemeClr val="dk1"/>
          </a:fillRef>
          <a:effectRef idx="0">
            <a:schemeClr val="dk1"/>
          </a:effectRef>
          <a:fontRef idx="minor">
            <a:schemeClr val="tx1"/>
          </a:fontRef>
        </p:style>
      </p:cxnSp>
      <p:grpSp>
        <p:nvGrpSpPr>
          <p:cNvPr id="29" name="Группа 93"/>
          <p:cNvGrpSpPr/>
          <p:nvPr/>
        </p:nvGrpSpPr>
        <p:grpSpPr>
          <a:xfrm>
            <a:off x="2699792" y="3429000"/>
            <a:ext cx="864096" cy="144016"/>
            <a:chOff x="2699792" y="1916832"/>
            <a:chExt cx="864096" cy="144016"/>
          </a:xfrm>
        </p:grpSpPr>
        <p:cxnSp>
          <p:nvCxnSpPr>
            <p:cNvPr id="95" name="Прямая соединительная линия 9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Дуга 9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 name="Дуга 9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8" name="Дуга 9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9" name="Прямая соединительная линия 9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Группа 99"/>
          <p:cNvGrpSpPr/>
          <p:nvPr/>
        </p:nvGrpSpPr>
        <p:grpSpPr>
          <a:xfrm>
            <a:off x="2699792" y="3645024"/>
            <a:ext cx="864096" cy="144016"/>
            <a:chOff x="2699792" y="1916832"/>
            <a:chExt cx="864096" cy="144016"/>
          </a:xfrm>
        </p:grpSpPr>
        <p:cxnSp>
          <p:nvCxnSpPr>
            <p:cNvPr id="101" name="Прямая соединительная линия 100"/>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Дуга 101"/>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3" name="Дуга 102"/>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4" name="Дуга 103"/>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5" name="Прямая соединительная линия 104"/>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2699792" y="3861048"/>
            <a:ext cx="288032" cy="276999"/>
          </a:xfrm>
          <a:prstGeom prst="rect">
            <a:avLst/>
          </a:prstGeom>
          <a:noFill/>
        </p:spPr>
        <p:txBody>
          <a:bodyPr wrap="square" rtlCol="0">
            <a:spAutoFit/>
          </a:bodyPr>
          <a:lstStyle/>
          <a:p>
            <a:r>
              <a:rPr lang="ru-RU" sz="1200" b="1" dirty="0" smtClean="0"/>
              <a:t>Т</a:t>
            </a:r>
            <a:endParaRPr lang="en-US" sz="1200" b="1" dirty="0"/>
          </a:p>
        </p:txBody>
      </p:sp>
      <p:grpSp>
        <p:nvGrpSpPr>
          <p:cNvPr id="32" name="Group 2"/>
          <p:cNvGrpSpPr>
            <a:grpSpLocks/>
          </p:cNvGrpSpPr>
          <p:nvPr/>
        </p:nvGrpSpPr>
        <p:grpSpPr bwMode="auto">
          <a:xfrm>
            <a:off x="2627784" y="3933056"/>
            <a:ext cx="144016" cy="72008"/>
            <a:chOff x="8265" y="9045"/>
            <a:chExt cx="600" cy="171"/>
          </a:xfrm>
        </p:grpSpPr>
        <p:cxnSp>
          <p:nvCxnSpPr>
            <p:cNvPr id="108"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109"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110"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grpSp>
        <p:nvGrpSpPr>
          <p:cNvPr id="33" name="Группа 110"/>
          <p:cNvGrpSpPr/>
          <p:nvPr/>
        </p:nvGrpSpPr>
        <p:grpSpPr>
          <a:xfrm rot="5400000">
            <a:off x="5400092" y="3176972"/>
            <a:ext cx="576064" cy="360040"/>
            <a:chOff x="4067944" y="1844824"/>
            <a:chExt cx="864096" cy="432048"/>
          </a:xfrm>
        </p:grpSpPr>
        <p:grpSp>
          <p:nvGrpSpPr>
            <p:cNvPr id="34" name="Группа 45"/>
            <p:cNvGrpSpPr/>
            <p:nvPr/>
          </p:nvGrpSpPr>
          <p:grpSpPr>
            <a:xfrm>
              <a:off x="4067944" y="1844824"/>
              <a:ext cx="864096" cy="144016"/>
              <a:chOff x="2699792" y="1916832"/>
              <a:chExt cx="864096" cy="144016"/>
            </a:xfrm>
          </p:grpSpPr>
          <p:cxnSp>
            <p:nvCxnSpPr>
              <p:cNvPr id="125" name="Прямая соединительная линия 12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Дуга 12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7" name="Дуга 12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8" name="Дуга 12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9" name="Прямая соединительная линия 12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Группа 51"/>
            <p:cNvGrpSpPr/>
            <p:nvPr/>
          </p:nvGrpSpPr>
          <p:grpSpPr>
            <a:xfrm>
              <a:off x="4067944" y="1988840"/>
              <a:ext cx="864096" cy="144016"/>
              <a:chOff x="2699792" y="1916832"/>
              <a:chExt cx="864096" cy="144016"/>
            </a:xfrm>
          </p:grpSpPr>
          <p:cxnSp>
            <p:nvCxnSpPr>
              <p:cNvPr id="120" name="Прямая соединительная линия 119"/>
              <p:cNvCxnSpPr/>
              <p:nvPr/>
            </p:nvCxnSpPr>
            <p:spPr>
              <a:xfrm>
                <a:off x="2699792" y="1988840"/>
                <a:ext cx="216024" cy="0"/>
              </a:xfrm>
              <a:prstGeom prst="line">
                <a:avLst/>
              </a:prstGeom>
              <a:ln/>
            </p:spPr>
            <p:style>
              <a:lnRef idx="1">
                <a:schemeClr val="dk1"/>
              </a:lnRef>
              <a:fillRef idx="0">
                <a:schemeClr val="dk1"/>
              </a:fillRef>
              <a:effectRef idx="0">
                <a:schemeClr val="dk1"/>
              </a:effectRef>
              <a:fontRef idx="minor">
                <a:schemeClr val="tx1"/>
              </a:fontRef>
            </p:style>
          </p:cxnSp>
          <p:sp>
            <p:nvSpPr>
              <p:cNvPr id="121" name="Дуга 120"/>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Дуга 121"/>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3" name="Дуга 122"/>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4" name="Прямая соединительная линия 123"/>
              <p:cNvCxnSpPr/>
              <p:nvPr/>
            </p:nvCxnSpPr>
            <p:spPr>
              <a:xfrm>
                <a:off x="3347864" y="1988840"/>
                <a:ext cx="216024"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36" name="Группа 57"/>
            <p:cNvGrpSpPr/>
            <p:nvPr/>
          </p:nvGrpSpPr>
          <p:grpSpPr>
            <a:xfrm>
              <a:off x="4067944" y="2132856"/>
              <a:ext cx="864096" cy="144016"/>
              <a:chOff x="2699792" y="1916832"/>
              <a:chExt cx="864096" cy="144016"/>
            </a:xfrm>
          </p:grpSpPr>
          <p:cxnSp>
            <p:nvCxnSpPr>
              <p:cNvPr id="115" name="Прямая соединительная линия 11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Дуга 11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7" name="Дуга 11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 name="Дуга 11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9" name="Прямая соединительная линия 11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0" name="Прямоугольник 129"/>
          <p:cNvSpPr/>
          <p:nvPr/>
        </p:nvSpPr>
        <p:spPr>
          <a:xfrm>
            <a:off x="5292080" y="3140968"/>
            <a:ext cx="792088" cy="576064"/>
          </a:xfrm>
          <a:prstGeom prst="rect">
            <a:avLst/>
          </a:prstGeom>
          <a:noFill/>
          <a:ln w="12700" cmpd="dbl">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31" name="Прямая соединительная линия 130"/>
          <p:cNvCxnSpPr/>
          <p:nvPr/>
        </p:nvCxnSpPr>
        <p:spPr>
          <a:xfrm flipV="1">
            <a:off x="5436096" y="3068960"/>
            <a:ext cx="0" cy="576064"/>
          </a:xfrm>
          <a:prstGeom prst="line">
            <a:avLst/>
          </a:prstGeom>
        </p:spPr>
        <p:style>
          <a:lnRef idx="1">
            <a:schemeClr val="dk1"/>
          </a:lnRef>
          <a:fillRef idx="0">
            <a:schemeClr val="dk1"/>
          </a:fillRef>
          <a:effectRef idx="0">
            <a:schemeClr val="dk1"/>
          </a:effectRef>
          <a:fontRef idx="minor">
            <a:schemeClr val="tx1"/>
          </a:fontRef>
        </p:style>
      </p:cxnSp>
      <p:sp>
        <p:nvSpPr>
          <p:cNvPr id="132" name="TextBox 131"/>
          <p:cNvSpPr txBox="1"/>
          <p:nvPr/>
        </p:nvSpPr>
        <p:spPr>
          <a:xfrm>
            <a:off x="6084168" y="3356992"/>
            <a:ext cx="144016" cy="276999"/>
          </a:xfrm>
          <a:prstGeom prst="rect">
            <a:avLst/>
          </a:prstGeom>
          <a:noFill/>
        </p:spPr>
        <p:txBody>
          <a:bodyPr wrap="square" rtlCol="0">
            <a:spAutoFit/>
          </a:bodyPr>
          <a:lstStyle/>
          <a:p>
            <a:r>
              <a:rPr lang="ru-RU" sz="1200" b="1" dirty="0" smtClean="0"/>
              <a:t>Т</a:t>
            </a:r>
            <a:endParaRPr lang="en-US" sz="1200" b="1" dirty="0"/>
          </a:p>
        </p:txBody>
      </p:sp>
      <p:grpSp>
        <p:nvGrpSpPr>
          <p:cNvPr id="37" name="Group 2"/>
          <p:cNvGrpSpPr>
            <a:grpSpLocks/>
          </p:cNvGrpSpPr>
          <p:nvPr/>
        </p:nvGrpSpPr>
        <p:grpSpPr bwMode="auto">
          <a:xfrm>
            <a:off x="6156176" y="3933056"/>
            <a:ext cx="144016" cy="72008"/>
            <a:chOff x="8265" y="9045"/>
            <a:chExt cx="600" cy="171"/>
          </a:xfrm>
        </p:grpSpPr>
        <p:cxnSp>
          <p:nvCxnSpPr>
            <p:cNvPr id="134"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135"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136"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137" name="Прямая соединительная линия 136"/>
          <p:cNvCxnSpPr/>
          <p:nvPr/>
        </p:nvCxnSpPr>
        <p:spPr>
          <a:xfrm>
            <a:off x="6228184" y="3645024"/>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45" name="Прямая соединительная линия 144"/>
          <p:cNvCxnSpPr/>
          <p:nvPr/>
        </p:nvCxnSpPr>
        <p:spPr>
          <a:xfrm flipV="1">
            <a:off x="6084168" y="3645024"/>
            <a:ext cx="144016" cy="1"/>
          </a:xfrm>
          <a:prstGeom prst="line">
            <a:avLst/>
          </a:prstGeom>
        </p:spPr>
        <p:style>
          <a:lnRef idx="1">
            <a:schemeClr val="dk1"/>
          </a:lnRef>
          <a:fillRef idx="0">
            <a:schemeClr val="dk1"/>
          </a:fillRef>
          <a:effectRef idx="0">
            <a:schemeClr val="dk1"/>
          </a:effectRef>
          <a:fontRef idx="minor">
            <a:schemeClr val="tx1"/>
          </a:fontRef>
        </p:style>
      </p:cxnSp>
      <p:cxnSp>
        <p:nvCxnSpPr>
          <p:cNvPr id="148" name="Прямая соединительная линия 147"/>
          <p:cNvCxnSpPr/>
          <p:nvPr/>
        </p:nvCxnSpPr>
        <p:spPr>
          <a:xfrm flipH="1">
            <a:off x="5436096" y="3645024"/>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851920" y="3861048"/>
            <a:ext cx="1080120" cy="276999"/>
          </a:xfrm>
          <a:prstGeom prst="rect">
            <a:avLst/>
          </a:prstGeom>
          <a:noFill/>
        </p:spPr>
        <p:txBody>
          <a:bodyPr wrap="square" rtlCol="0">
            <a:spAutoFit/>
          </a:bodyPr>
          <a:lstStyle/>
          <a:p>
            <a:r>
              <a:rPr lang="ru-RU" sz="1200" b="1" dirty="0" smtClean="0"/>
              <a:t>Т+Т=ТТ</a:t>
            </a:r>
            <a:endParaRPr lang="en-US" sz="1200" b="1" dirty="0"/>
          </a:p>
        </p:txBody>
      </p:sp>
      <p:cxnSp>
        <p:nvCxnSpPr>
          <p:cNvPr id="150" name="Прямая соединительная линия 149"/>
          <p:cNvCxnSpPr/>
          <p:nvPr/>
        </p:nvCxnSpPr>
        <p:spPr>
          <a:xfrm>
            <a:off x="2699792" y="3861048"/>
            <a:ext cx="864096" cy="0"/>
          </a:xfrm>
          <a:prstGeom prst="line">
            <a:avLst/>
          </a:prstGeom>
        </p:spPr>
        <p:style>
          <a:lnRef idx="1">
            <a:schemeClr val="dk1"/>
          </a:lnRef>
          <a:fillRef idx="0">
            <a:schemeClr val="dk1"/>
          </a:fillRef>
          <a:effectRef idx="0">
            <a:schemeClr val="dk1"/>
          </a:effectRef>
          <a:fontRef idx="minor">
            <a:schemeClr val="tx1"/>
          </a:fontRef>
        </p:style>
      </p:cxnSp>
      <p:grpSp>
        <p:nvGrpSpPr>
          <p:cNvPr id="38" name="Группа 153"/>
          <p:cNvGrpSpPr/>
          <p:nvPr/>
        </p:nvGrpSpPr>
        <p:grpSpPr>
          <a:xfrm>
            <a:off x="2843808" y="4797152"/>
            <a:ext cx="864096" cy="144016"/>
            <a:chOff x="2699792" y="1916832"/>
            <a:chExt cx="864096" cy="144016"/>
          </a:xfrm>
        </p:grpSpPr>
        <p:cxnSp>
          <p:nvCxnSpPr>
            <p:cNvPr id="155" name="Прямая соединительная линия 15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Дуга 15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7" name="Дуга 15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8" name="Дуга 15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9" name="Прямая соединительная линия 15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Группа 159"/>
          <p:cNvGrpSpPr/>
          <p:nvPr/>
        </p:nvGrpSpPr>
        <p:grpSpPr>
          <a:xfrm>
            <a:off x="2843808" y="5013176"/>
            <a:ext cx="864096" cy="144016"/>
            <a:chOff x="2699792" y="1916832"/>
            <a:chExt cx="864096" cy="144016"/>
          </a:xfrm>
        </p:grpSpPr>
        <p:cxnSp>
          <p:nvCxnSpPr>
            <p:cNvPr id="161" name="Прямая соединительная линия 160"/>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Дуга 161"/>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3" name="Дуга 162"/>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4" name="Дуга 163"/>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65" name="Прямая соединительная линия 164"/>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Группа 165"/>
          <p:cNvGrpSpPr/>
          <p:nvPr/>
        </p:nvGrpSpPr>
        <p:grpSpPr>
          <a:xfrm>
            <a:off x="2843808" y="5229200"/>
            <a:ext cx="864096" cy="144016"/>
            <a:chOff x="2699792" y="1916832"/>
            <a:chExt cx="864096" cy="144016"/>
          </a:xfrm>
        </p:grpSpPr>
        <p:cxnSp>
          <p:nvCxnSpPr>
            <p:cNvPr id="167" name="Прямая соединительная линия 166"/>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Дуга 167"/>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9" name="Дуга 168"/>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0" name="Дуга 169"/>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1" name="Прямая соединительная линия 170"/>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3" name="Прямая соединительная линия 172"/>
          <p:cNvCxnSpPr/>
          <p:nvPr/>
        </p:nvCxnSpPr>
        <p:spPr>
          <a:xfrm>
            <a:off x="2843808" y="4869160"/>
            <a:ext cx="0" cy="432048"/>
          </a:xfrm>
          <a:prstGeom prst="line">
            <a:avLst/>
          </a:prstGeom>
        </p:spPr>
        <p:style>
          <a:lnRef idx="1">
            <a:schemeClr val="dk1"/>
          </a:lnRef>
          <a:fillRef idx="0">
            <a:schemeClr val="dk1"/>
          </a:fillRef>
          <a:effectRef idx="0">
            <a:schemeClr val="dk1"/>
          </a:effectRef>
          <a:fontRef idx="minor">
            <a:schemeClr val="tx1"/>
          </a:fontRef>
        </p:style>
      </p:cxnSp>
      <p:sp>
        <p:nvSpPr>
          <p:cNvPr id="175" name="TextBox 174"/>
          <p:cNvSpPr txBox="1"/>
          <p:nvPr/>
        </p:nvSpPr>
        <p:spPr>
          <a:xfrm>
            <a:off x="2627784" y="5301208"/>
            <a:ext cx="288032" cy="276999"/>
          </a:xfrm>
          <a:prstGeom prst="rect">
            <a:avLst/>
          </a:prstGeom>
          <a:noFill/>
        </p:spPr>
        <p:txBody>
          <a:bodyPr wrap="square" rtlCol="0">
            <a:spAutoFit/>
          </a:bodyPr>
          <a:lstStyle/>
          <a:p>
            <a:r>
              <a:rPr lang="en-US" sz="1200" b="1" dirty="0" smtClean="0"/>
              <a:t>I</a:t>
            </a:r>
            <a:endParaRPr lang="en-US" sz="1200" b="1" dirty="0"/>
          </a:p>
        </p:txBody>
      </p:sp>
      <p:grpSp>
        <p:nvGrpSpPr>
          <p:cNvPr id="41" name="Группа 175"/>
          <p:cNvGrpSpPr/>
          <p:nvPr/>
        </p:nvGrpSpPr>
        <p:grpSpPr>
          <a:xfrm rot="5400000">
            <a:off x="5328084" y="4833156"/>
            <a:ext cx="576064" cy="360040"/>
            <a:chOff x="4067944" y="1844824"/>
            <a:chExt cx="864096" cy="432048"/>
          </a:xfrm>
        </p:grpSpPr>
        <p:grpSp>
          <p:nvGrpSpPr>
            <p:cNvPr id="45" name="Группа 45"/>
            <p:cNvGrpSpPr/>
            <p:nvPr/>
          </p:nvGrpSpPr>
          <p:grpSpPr>
            <a:xfrm>
              <a:off x="4067944" y="1844824"/>
              <a:ext cx="864096" cy="144016"/>
              <a:chOff x="2699792" y="1916832"/>
              <a:chExt cx="864096" cy="144016"/>
            </a:xfrm>
          </p:grpSpPr>
          <p:cxnSp>
            <p:nvCxnSpPr>
              <p:cNvPr id="190" name="Прямая соединительная линия 189"/>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Дуга 190"/>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2" name="Дуга 191"/>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3" name="Дуга 192"/>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4" name="Прямая соединительная линия 193"/>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Группа 51"/>
            <p:cNvGrpSpPr/>
            <p:nvPr/>
          </p:nvGrpSpPr>
          <p:grpSpPr>
            <a:xfrm>
              <a:off x="4067944" y="1988840"/>
              <a:ext cx="864096" cy="144016"/>
              <a:chOff x="2699792" y="1916832"/>
              <a:chExt cx="864096" cy="144016"/>
            </a:xfrm>
          </p:grpSpPr>
          <p:cxnSp>
            <p:nvCxnSpPr>
              <p:cNvPr id="185" name="Прямая соединительная линия 184"/>
              <p:cNvCxnSpPr/>
              <p:nvPr/>
            </p:nvCxnSpPr>
            <p:spPr>
              <a:xfrm>
                <a:off x="2699792" y="1988840"/>
                <a:ext cx="216024" cy="0"/>
              </a:xfrm>
              <a:prstGeom prst="line">
                <a:avLst/>
              </a:prstGeom>
              <a:ln/>
            </p:spPr>
            <p:style>
              <a:lnRef idx="1">
                <a:schemeClr val="dk1"/>
              </a:lnRef>
              <a:fillRef idx="0">
                <a:schemeClr val="dk1"/>
              </a:fillRef>
              <a:effectRef idx="0">
                <a:schemeClr val="dk1"/>
              </a:effectRef>
              <a:fontRef idx="minor">
                <a:schemeClr val="tx1"/>
              </a:fontRef>
            </p:style>
          </p:cxnSp>
          <p:sp>
            <p:nvSpPr>
              <p:cNvPr id="186" name="Дуга 18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7" name="Дуга 18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8" name="Дуга 18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89" name="Прямая соединительная линия 188"/>
              <p:cNvCxnSpPr/>
              <p:nvPr/>
            </p:nvCxnSpPr>
            <p:spPr>
              <a:xfrm>
                <a:off x="3347864" y="1988840"/>
                <a:ext cx="216024"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52" name="Группа 57"/>
            <p:cNvGrpSpPr/>
            <p:nvPr/>
          </p:nvGrpSpPr>
          <p:grpSpPr>
            <a:xfrm>
              <a:off x="4067944" y="2132856"/>
              <a:ext cx="864096" cy="144016"/>
              <a:chOff x="2699792" y="1916832"/>
              <a:chExt cx="864096" cy="144016"/>
            </a:xfrm>
          </p:grpSpPr>
          <p:cxnSp>
            <p:nvCxnSpPr>
              <p:cNvPr id="180" name="Прямая соединительная линия 179"/>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Дуга 180"/>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2" name="Дуга 181"/>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3" name="Дуга 182"/>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84" name="Прямая соединительная линия 183"/>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5" name="Прямоугольник 194"/>
          <p:cNvSpPr/>
          <p:nvPr/>
        </p:nvSpPr>
        <p:spPr>
          <a:xfrm>
            <a:off x="5220072" y="4797152"/>
            <a:ext cx="792088" cy="576064"/>
          </a:xfrm>
          <a:prstGeom prst="rect">
            <a:avLst/>
          </a:prstGeom>
          <a:noFill/>
          <a:ln w="12700" cmpd="dbl">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96" name="Прямая соединительная линия 195"/>
          <p:cNvCxnSpPr/>
          <p:nvPr/>
        </p:nvCxnSpPr>
        <p:spPr>
          <a:xfrm flipV="1">
            <a:off x="5364088" y="4725144"/>
            <a:ext cx="0" cy="576064"/>
          </a:xfrm>
          <a:prstGeom prst="line">
            <a:avLst/>
          </a:prstGeom>
        </p:spPr>
        <p:style>
          <a:lnRef idx="1">
            <a:schemeClr val="dk1"/>
          </a:lnRef>
          <a:fillRef idx="0">
            <a:schemeClr val="dk1"/>
          </a:fillRef>
          <a:effectRef idx="0">
            <a:schemeClr val="dk1"/>
          </a:effectRef>
          <a:fontRef idx="minor">
            <a:schemeClr val="tx1"/>
          </a:fontRef>
        </p:style>
      </p:cxnSp>
      <p:sp>
        <p:nvSpPr>
          <p:cNvPr id="197" name="TextBox 196"/>
          <p:cNvSpPr txBox="1"/>
          <p:nvPr/>
        </p:nvSpPr>
        <p:spPr>
          <a:xfrm>
            <a:off x="6012160" y="5013176"/>
            <a:ext cx="144016" cy="276999"/>
          </a:xfrm>
          <a:prstGeom prst="rect">
            <a:avLst/>
          </a:prstGeom>
          <a:noFill/>
        </p:spPr>
        <p:txBody>
          <a:bodyPr wrap="square" rtlCol="0">
            <a:spAutoFit/>
          </a:bodyPr>
          <a:lstStyle/>
          <a:p>
            <a:r>
              <a:rPr lang="ru-RU" sz="1200" b="1" dirty="0" smtClean="0"/>
              <a:t>Т</a:t>
            </a:r>
            <a:endParaRPr lang="en-US" sz="1200" b="1" dirty="0"/>
          </a:p>
        </p:txBody>
      </p:sp>
      <p:grpSp>
        <p:nvGrpSpPr>
          <p:cNvPr id="58" name="Group 2"/>
          <p:cNvGrpSpPr>
            <a:grpSpLocks/>
          </p:cNvGrpSpPr>
          <p:nvPr/>
        </p:nvGrpSpPr>
        <p:grpSpPr bwMode="auto">
          <a:xfrm>
            <a:off x="6084168" y="5589240"/>
            <a:ext cx="144016" cy="72008"/>
            <a:chOff x="8265" y="9045"/>
            <a:chExt cx="600" cy="171"/>
          </a:xfrm>
        </p:grpSpPr>
        <p:cxnSp>
          <p:nvCxnSpPr>
            <p:cNvPr id="199"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200"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201"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202" name="Прямая соединительная линия 201"/>
          <p:cNvCxnSpPr/>
          <p:nvPr/>
        </p:nvCxnSpPr>
        <p:spPr>
          <a:xfrm>
            <a:off x="6156176" y="5301208"/>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03" name="Прямая соединительная линия 202"/>
          <p:cNvCxnSpPr/>
          <p:nvPr/>
        </p:nvCxnSpPr>
        <p:spPr>
          <a:xfrm flipH="1">
            <a:off x="5364088" y="530120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Прямая соединительная линия 203"/>
          <p:cNvCxnSpPr/>
          <p:nvPr/>
        </p:nvCxnSpPr>
        <p:spPr>
          <a:xfrm flipV="1">
            <a:off x="6012160" y="5301208"/>
            <a:ext cx="144016" cy="1"/>
          </a:xfrm>
          <a:prstGeom prst="line">
            <a:avLst/>
          </a:prstGeom>
        </p:spPr>
        <p:style>
          <a:lnRef idx="1">
            <a:schemeClr val="dk1"/>
          </a:lnRef>
          <a:fillRef idx="0">
            <a:schemeClr val="dk1"/>
          </a:fillRef>
          <a:effectRef idx="0">
            <a:schemeClr val="dk1"/>
          </a:effectRef>
          <a:fontRef idx="minor">
            <a:schemeClr val="tx1"/>
          </a:fontRef>
        </p:style>
      </p:cxnSp>
      <p:sp>
        <p:nvSpPr>
          <p:cNvPr id="205" name="TextBox 204"/>
          <p:cNvSpPr txBox="1"/>
          <p:nvPr/>
        </p:nvSpPr>
        <p:spPr>
          <a:xfrm>
            <a:off x="3779912" y="5445224"/>
            <a:ext cx="1080120" cy="276999"/>
          </a:xfrm>
          <a:prstGeom prst="rect">
            <a:avLst/>
          </a:prstGeom>
          <a:noFill/>
        </p:spPr>
        <p:txBody>
          <a:bodyPr wrap="square" rtlCol="0">
            <a:spAutoFit/>
          </a:bodyPr>
          <a:lstStyle/>
          <a:p>
            <a:r>
              <a:rPr lang="en-US" sz="1200" b="1" dirty="0" smtClean="0"/>
              <a:t>I</a:t>
            </a:r>
            <a:r>
              <a:rPr lang="ru-RU" sz="1200" b="1" dirty="0" smtClean="0"/>
              <a:t>+Т=</a:t>
            </a:r>
            <a:r>
              <a:rPr lang="en-US" sz="1200" b="1" dirty="0" smtClean="0"/>
              <a:t>I</a:t>
            </a:r>
            <a:r>
              <a:rPr lang="ru-RU" sz="1200" b="1" dirty="0" smtClean="0"/>
              <a:t>Т</a:t>
            </a:r>
            <a:endParaRPr lang="en-US" sz="1200" b="1" dirty="0"/>
          </a:p>
        </p:txBody>
      </p:sp>
      <p:cxnSp>
        <p:nvCxnSpPr>
          <p:cNvPr id="207" name="Прямая со стрелкой 206"/>
          <p:cNvCxnSpPr/>
          <p:nvPr/>
        </p:nvCxnSpPr>
        <p:spPr>
          <a:xfrm>
            <a:off x="2483768" y="3140968"/>
            <a:ext cx="21602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8" name="Прямая со стрелкой 207"/>
          <p:cNvCxnSpPr>
            <a:endCxn id="130" idx="1"/>
          </p:cNvCxnSpPr>
          <p:nvPr/>
        </p:nvCxnSpPr>
        <p:spPr>
          <a:xfrm>
            <a:off x="5004048" y="3068960"/>
            <a:ext cx="28803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2" name="Прямая со стрелкой 211"/>
          <p:cNvCxnSpPr/>
          <p:nvPr/>
        </p:nvCxnSpPr>
        <p:spPr>
          <a:xfrm>
            <a:off x="4860032" y="1700808"/>
            <a:ext cx="28803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3" name="Прямая со стрелкой 212"/>
          <p:cNvCxnSpPr/>
          <p:nvPr/>
        </p:nvCxnSpPr>
        <p:spPr>
          <a:xfrm>
            <a:off x="2483768" y="1700808"/>
            <a:ext cx="21602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4" name="Прямая со стрелкой 213"/>
          <p:cNvCxnSpPr/>
          <p:nvPr/>
        </p:nvCxnSpPr>
        <p:spPr>
          <a:xfrm>
            <a:off x="2627784" y="4653136"/>
            <a:ext cx="21602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 name="Прямая со стрелкой 214"/>
          <p:cNvCxnSpPr/>
          <p:nvPr/>
        </p:nvCxnSpPr>
        <p:spPr>
          <a:xfrm>
            <a:off x="5004048" y="4653136"/>
            <a:ext cx="21602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 name="Номер слайда 171"/>
          <p:cNvSpPr>
            <a:spLocks noGrp="1"/>
          </p:cNvSpPr>
          <p:nvPr>
            <p:ph type="sldNum" sz="quarter" idx="12"/>
          </p:nvPr>
        </p:nvSpPr>
        <p:spPr/>
        <p:txBody>
          <a:bodyPr/>
          <a:lstStyle/>
          <a:p>
            <a:fld id="{70885CC8-8F44-4A21-8745-9F00B8BF3831}" type="slidenum">
              <a:rPr lang="en-US" smtClean="0"/>
              <a:pPr/>
              <a:t>30</a:t>
            </a:fld>
            <a:endParaRPr lang="en-US"/>
          </a:p>
        </p:txBody>
      </p:sp>
      <p:sp>
        <p:nvSpPr>
          <p:cNvPr id="174" name="Нижний колонтитул 17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3368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3"/>
            <a:ext cx="8686800" cy="3531022"/>
          </a:xfrm>
        </p:spPr>
        <p:txBody>
          <a:bodyPr>
            <a:normAutofit/>
          </a:bodyPr>
          <a:lstStyle/>
          <a:p>
            <a:pPr marL="265113" indent="7938" algn="just">
              <a:buNone/>
            </a:pPr>
            <a:r>
              <a:rPr lang="ru-RU" sz="1800" b="1" dirty="0" smtClean="0"/>
              <a:t>.</a:t>
            </a:r>
          </a:p>
          <a:p>
            <a:pPr marL="0" indent="7938">
              <a:buNone/>
            </a:pPr>
            <a:endParaRPr lang="ru-RU" dirty="0" smtClean="0"/>
          </a:p>
          <a:p>
            <a:pPr marL="0" indent="7938">
              <a:buNone/>
            </a:pPr>
            <a:endParaRPr lang="ru-RU" dirty="0" smtClean="0"/>
          </a:p>
          <a:p>
            <a:pPr marL="0" indent="7938">
              <a:buNone/>
            </a:pPr>
            <a:endParaRPr lang="en-US" dirty="0"/>
          </a:p>
        </p:txBody>
      </p:sp>
      <p:sp>
        <p:nvSpPr>
          <p:cNvPr id="162" name="Нижний колонтитул 161"/>
          <p:cNvSpPr>
            <a:spLocks noGrp="1"/>
          </p:cNvSpPr>
          <p:nvPr>
            <p:ph type="ftr" sz="quarter" idx="11"/>
          </p:nvPr>
        </p:nvSpPr>
        <p:spPr/>
        <p:txBody>
          <a:bodyPr/>
          <a:lstStyle/>
          <a:p>
            <a:pPr algn="r"/>
            <a:endParaRPr lang="en-US" dirty="0">
              <a:solidFill>
                <a:schemeClr val="accent4">
                  <a:lumMod val="20000"/>
                  <a:lumOff val="80000"/>
                </a:schemeClr>
              </a:solidFill>
            </a:endParaRPr>
          </a:p>
        </p:txBody>
      </p:sp>
      <p:sp>
        <p:nvSpPr>
          <p:cNvPr id="54" name="TextBox 53"/>
          <p:cNvSpPr txBox="1"/>
          <p:nvPr/>
        </p:nvSpPr>
        <p:spPr>
          <a:xfrm>
            <a:off x="4202196" y="1556792"/>
            <a:ext cx="2049030" cy="400919"/>
          </a:xfrm>
          <a:prstGeom prst="rect">
            <a:avLst/>
          </a:prstGeom>
          <a:noFill/>
        </p:spPr>
        <p:txBody>
          <a:bodyPr wrap="square" rtlCol="0">
            <a:spAutoFit/>
          </a:bodyPr>
          <a:lstStyle/>
          <a:p>
            <a:r>
              <a:rPr lang="ru-RU" sz="1600" b="1" dirty="0" smtClean="0"/>
              <a:t>Т</a:t>
            </a:r>
            <a:r>
              <a:rPr lang="en-US" sz="1600" b="1" dirty="0" smtClean="0"/>
              <a:t>N-C</a:t>
            </a:r>
            <a:endParaRPr lang="en-US" sz="1600" b="1" dirty="0"/>
          </a:p>
        </p:txBody>
      </p:sp>
      <p:grpSp>
        <p:nvGrpSpPr>
          <p:cNvPr id="90" name="Группа 89"/>
          <p:cNvGrpSpPr/>
          <p:nvPr/>
        </p:nvGrpSpPr>
        <p:grpSpPr>
          <a:xfrm>
            <a:off x="1331640" y="1829593"/>
            <a:ext cx="6048673" cy="2967559"/>
            <a:chOff x="1331640" y="1829593"/>
            <a:chExt cx="6048673" cy="2967559"/>
          </a:xfrm>
        </p:grpSpPr>
        <p:grpSp>
          <p:nvGrpSpPr>
            <p:cNvPr id="4" name="Группа 3"/>
            <p:cNvGrpSpPr/>
            <p:nvPr/>
          </p:nvGrpSpPr>
          <p:grpSpPr>
            <a:xfrm>
              <a:off x="2049279" y="1980109"/>
              <a:ext cx="1230238" cy="225364"/>
              <a:chOff x="2699792" y="1916832"/>
              <a:chExt cx="864096" cy="144016"/>
            </a:xfrm>
          </p:grpSpPr>
          <p:cxnSp>
            <p:nvCxnSpPr>
              <p:cNvPr id="5" name="Прямая соединительная линия 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Дуга 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Дуга 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Дуга 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Прямая соединительная линия 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Прямая соединительная линия 10"/>
            <p:cNvCxnSpPr/>
            <p:nvPr/>
          </p:nvCxnSpPr>
          <p:spPr>
            <a:xfrm>
              <a:off x="3587077" y="2092792"/>
              <a:ext cx="3178115"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flipH="1" flipV="1">
              <a:off x="3279517" y="1980109"/>
              <a:ext cx="307560" cy="112681"/>
            </a:xfrm>
            <a:prstGeom prst="line">
              <a:avLst/>
            </a:prstGeom>
          </p:spPr>
          <p:style>
            <a:lnRef idx="1">
              <a:schemeClr val="dk1"/>
            </a:lnRef>
            <a:fillRef idx="0">
              <a:schemeClr val="dk1"/>
            </a:fillRef>
            <a:effectRef idx="0">
              <a:schemeClr val="dk1"/>
            </a:effectRef>
            <a:fontRef idx="minor">
              <a:schemeClr val="tx1"/>
            </a:fontRef>
          </p:style>
        </p:cxnSp>
        <p:grpSp>
          <p:nvGrpSpPr>
            <p:cNvPr id="10" name="Группа 14"/>
            <p:cNvGrpSpPr/>
            <p:nvPr/>
          </p:nvGrpSpPr>
          <p:grpSpPr>
            <a:xfrm>
              <a:off x="2049279" y="2205473"/>
              <a:ext cx="1230238" cy="225364"/>
              <a:chOff x="2699792" y="1916832"/>
              <a:chExt cx="864096" cy="144016"/>
            </a:xfrm>
          </p:grpSpPr>
          <p:cxnSp>
            <p:nvCxnSpPr>
              <p:cNvPr id="16" name="Прямая соединительная линия 15"/>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Дуга 16"/>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Дуга 17"/>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Дуга 18"/>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0" name="Прямая соединительная линия 19"/>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Прямая соединительная линия 20"/>
            <p:cNvCxnSpPr/>
            <p:nvPr/>
          </p:nvCxnSpPr>
          <p:spPr>
            <a:xfrm>
              <a:off x="3587077" y="2318155"/>
              <a:ext cx="3178115" cy="0"/>
            </a:xfrm>
            <a:prstGeom prst="line">
              <a:avLst/>
            </a:prstGeom>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H="1" flipV="1">
              <a:off x="3279517" y="2205473"/>
              <a:ext cx="307560" cy="112681"/>
            </a:xfrm>
            <a:prstGeom prst="line">
              <a:avLst/>
            </a:prstGeom>
          </p:spPr>
          <p:style>
            <a:lnRef idx="1">
              <a:schemeClr val="dk1"/>
            </a:lnRef>
            <a:fillRef idx="0">
              <a:schemeClr val="dk1"/>
            </a:fillRef>
            <a:effectRef idx="0">
              <a:schemeClr val="dk1"/>
            </a:effectRef>
            <a:fontRef idx="minor">
              <a:schemeClr val="tx1"/>
            </a:fontRef>
          </p:style>
        </p:cxnSp>
        <p:grpSp>
          <p:nvGrpSpPr>
            <p:cNvPr id="12" name="Группа 22"/>
            <p:cNvGrpSpPr/>
            <p:nvPr/>
          </p:nvGrpSpPr>
          <p:grpSpPr>
            <a:xfrm>
              <a:off x="2049279" y="2430836"/>
              <a:ext cx="1230238" cy="225364"/>
              <a:chOff x="2699792" y="1916832"/>
              <a:chExt cx="864096" cy="144016"/>
            </a:xfrm>
          </p:grpSpPr>
          <p:cxnSp>
            <p:nvCxnSpPr>
              <p:cNvPr id="24" name="Прямая соединительная линия 23"/>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Дуга 24"/>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Дуга 25"/>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Дуга 26"/>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8" name="Прямая соединительная линия 27"/>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Прямая соединительная линия 28"/>
            <p:cNvCxnSpPr/>
            <p:nvPr/>
          </p:nvCxnSpPr>
          <p:spPr>
            <a:xfrm>
              <a:off x="3587077" y="2543518"/>
              <a:ext cx="3178115"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p:nvPr/>
          </p:nvCxnSpPr>
          <p:spPr>
            <a:xfrm flipH="1" flipV="1">
              <a:off x="3279517" y="2430836"/>
              <a:ext cx="307560" cy="112681"/>
            </a:xfrm>
            <a:prstGeom prst="line">
              <a:avLst/>
            </a:prstGeom>
          </p:spPr>
          <p:style>
            <a:lnRef idx="1">
              <a:schemeClr val="dk1"/>
            </a:lnRef>
            <a:fillRef idx="0">
              <a:schemeClr val="dk1"/>
            </a:fillRef>
            <a:effectRef idx="0">
              <a:schemeClr val="dk1"/>
            </a:effectRef>
            <a:fontRef idx="minor">
              <a:schemeClr val="tx1"/>
            </a:fontRef>
          </p:style>
        </p:cxnSp>
        <p:sp>
          <p:nvSpPr>
            <p:cNvPr id="31" name="Прямоугольник 30"/>
            <p:cNvSpPr/>
            <p:nvPr/>
          </p:nvSpPr>
          <p:spPr>
            <a:xfrm>
              <a:off x="3382038" y="1980109"/>
              <a:ext cx="65091" cy="5070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Прямая соединительная линия 38"/>
            <p:cNvCxnSpPr/>
            <p:nvPr/>
          </p:nvCxnSpPr>
          <p:spPr>
            <a:xfrm>
              <a:off x="2049279" y="2092792"/>
              <a:ext cx="0" cy="2591679"/>
            </a:xfrm>
            <a:prstGeom prst="line">
              <a:avLst/>
            </a:prstGeom>
          </p:spPr>
          <p:style>
            <a:lnRef idx="1">
              <a:schemeClr val="dk1"/>
            </a:lnRef>
            <a:fillRef idx="0">
              <a:schemeClr val="dk1"/>
            </a:fillRef>
            <a:effectRef idx="0">
              <a:schemeClr val="dk1"/>
            </a:effectRef>
            <a:fontRef idx="minor">
              <a:schemeClr val="tx1"/>
            </a:fontRef>
          </p:style>
        </p:cxnSp>
        <p:grpSp>
          <p:nvGrpSpPr>
            <p:cNvPr id="14" name="Group 2"/>
            <p:cNvGrpSpPr>
              <a:grpSpLocks/>
            </p:cNvGrpSpPr>
            <p:nvPr/>
          </p:nvGrpSpPr>
          <p:grpSpPr bwMode="auto">
            <a:xfrm>
              <a:off x="1946760" y="4684471"/>
              <a:ext cx="205040" cy="112681"/>
              <a:chOff x="8265" y="9045"/>
              <a:chExt cx="600" cy="171"/>
            </a:xfrm>
          </p:grpSpPr>
          <p:cxnSp>
            <p:nvCxnSpPr>
              <p:cNvPr id="42"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43"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44"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46" name="Прямая соединительная линия 45"/>
            <p:cNvCxnSpPr/>
            <p:nvPr/>
          </p:nvCxnSpPr>
          <p:spPr>
            <a:xfrm>
              <a:off x="1331640" y="4459107"/>
              <a:ext cx="5741112" cy="0"/>
            </a:xfrm>
            <a:prstGeom prst="line">
              <a:avLst/>
            </a:prstGeom>
          </p:spPr>
          <p:style>
            <a:lnRef idx="1">
              <a:schemeClr val="dk1"/>
            </a:lnRef>
            <a:fillRef idx="0">
              <a:schemeClr val="dk1"/>
            </a:fillRef>
            <a:effectRef idx="0">
              <a:schemeClr val="dk1"/>
            </a:effectRef>
            <a:fontRef idx="minor">
              <a:schemeClr val="tx1"/>
            </a:fontRef>
          </p:style>
        </p:cxnSp>
        <p:cxnSp>
          <p:nvCxnSpPr>
            <p:cNvPr id="48" name="Прямая соединительная линия 47"/>
            <p:cNvCxnSpPr/>
            <p:nvPr/>
          </p:nvCxnSpPr>
          <p:spPr>
            <a:xfrm>
              <a:off x="2049279" y="2768881"/>
              <a:ext cx="4715914" cy="0"/>
            </a:xfrm>
            <a:prstGeom prst="line">
              <a:avLst/>
            </a:prstGeom>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6662674" y="1829593"/>
              <a:ext cx="717639" cy="409380"/>
            </a:xfrm>
            <a:prstGeom prst="rect">
              <a:avLst/>
            </a:prstGeom>
            <a:noFill/>
          </p:spPr>
          <p:txBody>
            <a:bodyPr wrap="square" rtlCol="0">
              <a:spAutoFit/>
            </a:bodyPr>
            <a:lstStyle/>
            <a:p>
              <a:r>
                <a:rPr lang="en-US" sz="1100" dirty="0" smtClean="0"/>
                <a:t>L1</a:t>
              </a:r>
              <a:endParaRPr lang="en-US" sz="1100" dirty="0"/>
            </a:p>
          </p:txBody>
        </p:sp>
        <p:sp>
          <p:nvSpPr>
            <p:cNvPr id="55" name="TextBox 54"/>
            <p:cNvSpPr txBox="1"/>
            <p:nvPr/>
          </p:nvSpPr>
          <p:spPr>
            <a:xfrm>
              <a:off x="6662674" y="2068428"/>
              <a:ext cx="717639" cy="409380"/>
            </a:xfrm>
            <a:prstGeom prst="rect">
              <a:avLst/>
            </a:prstGeom>
            <a:noFill/>
          </p:spPr>
          <p:txBody>
            <a:bodyPr wrap="square" rtlCol="0">
              <a:spAutoFit/>
            </a:bodyPr>
            <a:lstStyle/>
            <a:p>
              <a:r>
                <a:rPr lang="en-US" sz="1100" dirty="0" smtClean="0"/>
                <a:t>L2</a:t>
              </a:r>
              <a:endParaRPr lang="en-US" sz="1100" dirty="0"/>
            </a:p>
          </p:txBody>
        </p:sp>
        <p:sp>
          <p:nvSpPr>
            <p:cNvPr id="56" name="TextBox 55"/>
            <p:cNvSpPr txBox="1"/>
            <p:nvPr/>
          </p:nvSpPr>
          <p:spPr>
            <a:xfrm>
              <a:off x="6662674" y="2270262"/>
              <a:ext cx="717639" cy="309801"/>
            </a:xfrm>
            <a:prstGeom prst="rect">
              <a:avLst/>
            </a:prstGeom>
            <a:noFill/>
          </p:spPr>
          <p:txBody>
            <a:bodyPr wrap="square" rtlCol="0">
              <a:spAutoFit/>
            </a:bodyPr>
            <a:lstStyle/>
            <a:p>
              <a:r>
                <a:rPr lang="en-US" sz="1100" dirty="0" smtClean="0"/>
                <a:t>L3</a:t>
              </a:r>
              <a:endParaRPr lang="en-US" sz="1100" dirty="0"/>
            </a:p>
          </p:txBody>
        </p:sp>
        <p:sp>
          <p:nvSpPr>
            <p:cNvPr id="57" name="TextBox 56"/>
            <p:cNvSpPr txBox="1"/>
            <p:nvPr/>
          </p:nvSpPr>
          <p:spPr>
            <a:xfrm>
              <a:off x="6662674" y="2543518"/>
              <a:ext cx="717639" cy="409380"/>
            </a:xfrm>
            <a:prstGeom prst="rect">
              <a:avLst/>
            </a:prstGeom>
            <a:noFill/>
          </p:spPr>
          <p:txBody>
            <a:bodyPr wrap="square" rtlCol="0">
              <a:spAutoFit/>
            </a:bodyPr>
            <a:lstStyle/>
            <a:p>
              <a:r>
                <a:rPr lang="en-US" sz="1100" dirty="0" smtClean="0"/>
                <a:t>PEN</a:t>
              </a:r>
              <a:endParaRPr lang="en-US" sz="1100" dirty="0"/>
            </a:p>
          </p:txBody>
        </p:sp>
        <p:sp>
          <p:nvSpPr>
            <p:cNvPr id="62" name="Прямоугольник 61"/>
            <p:cNvSpPr/>
            <p:nvPr/>
          </p:nvSpPr>
          <p:spPr>
            <a:xfrm>
              <a:off x="5739995" y="3444972"/>
              <a:ext cx="512599" cy="788772"/>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Прямоугольник 62"/>
            <p:cNvSpPr/>
            <p:nvPr/>
          </p:nvSpPr>
          <p:spPr>
            <a:xfrm>
              <a:off x="4304716" y="3444972"/>
              <a:ext cx="1025199" cy="788772"/>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Овал 63"/>
            <p:cNvSpPr/>
            <p:nvPr/>
          </p:nvSpPr>
          <p:spPr>
            <a:xfrm>
              <a:off x="4407236"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Прямая соединительная линия 68"/>
            <p:cNvCxnSpPr/>
            <p:nvPr/>
          </p:nvCxnSpPr>
          <p:spPr>
            <a:xfrm>
              <a:off x="3792117" y="2768881"/>
              <a:ext cx="0" cy="788772"/>
            </a:xfrm>
            <a:prstGeom prst="line">
              <a:avLst/>
            </a:prstGeom>
          </p:spPr>
          <p:style>
            <a:lnRef idx="1">
              <a:schemeClr val="dk1"/>
            </a:lnRef>
            <a:fillRef idx="0">
              <a:schemeClr val="dk1"/>
            </a:fillRef>
            <a:effectRef idx="0">
              <a:schemeClr val="dk1"/>
            </a:effectRef>
            <a:fontRef idx="minor">
              <a:schemeClr val="tx1"/>
            </a:fontRef>
          </p:style>
        </p:cxnSp>
        <p:cxnSp>
          <p:nvCxnSpPr>
            <p:cNvPr id="71" name="Прямая соединительная линия 70"/>
            <p:cNvCxnSpPr/>
            <p:nvPr/>
          </p:nvCxnSpPr>
          <p:spPr>
            <a:xfrm>
              <a:off x="3792117" y="3557653"/>
              <a:ext cx="512599" cy="0"/>
            </a:xfrm>
            <a:prstGeom prst="line">
              <a:avLst/>
            </a:prstGeom>
          </p:spPr>
          <p:style>
            <a:lnRef idx="1">
              <a:schemeClr val="dk1"/>
            </a:lnRef>
            <a:fillRef idx="0">
              <a:schemeClr val="dk1"/>
            </a:fillRef>
            <a:effectRef idx="0">
              <a:schemeClr val="dk1"/>
            </a:effectRef>
            <a:fontRef idx="minor">
              <a:schemeClr val="tx1"/>
            </a:fontRef>
          </p:style>
        </p:cxnSp>
        <p:cxnSp>
          <p:nvCxnSpPr>
            <p:cNvPr id="89" name="Прямая соединительная линия 88"/>
            <p:cNvCxnSpPr>
              <a:endCxn id="64" idx="0"/>
            </p:cNvCxnSpPr>
            <p:nvPr/>
          </p:nvCxnSpPr>
          <p:spPr>
            <a:xfrm>
              <a:off x="4407236" y="2092792"/>
              <a:ext cx="25627" cy="1521209"/>
            </a:xfrm>
            <a:prstGeom prst="line">
              <a:avLst/>
            </a:prstGeom>
          </p:spPr>
          <p:style>
            <a:lnRef idx="1">
              <a:schemeClr val="dk1"/>
            </a:lnRef>
            <a:fillRef idx="0">
              <a:schemeClr val="dk1"/>
            </a:fillRef>
            <a:effectRef idx="0">
              <a:schemeClr val="dk1"/>
            </a:effectRef>
            <a:fontRef idx="minor">
              <a:schemeClr val="tx1"/>
            </a:fontRef>
          </p:style>
        </p:cxnSp>
        <p:sp>
          <p:nvSpPr>
            <p:cNvPr id="91" name="Овал 90"/>
            <p:cNvSpPr/>
            <p:nvPr/>
          </p:nvSpPr>
          <p:spPr>
            <a:xfrm>
              <a:off x="4612276"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Прямая соединительная линия 91"/>
            <p:cNvCxnSpPr/>
            <p:nvPr/>
          </p:nvCxnSpPr>
          <p:spPr>
            <a:xfrm flipH="1">
              <a:off x="4637904" y="2307896"/>
              <a:ext cx="6104" cy="1265120"/>
            </a:xfrm>
            <a:prstGeom prst="line">
              <a:avLst/>
            </a:prstGeom>
          </p:spPr>
          <p:style>
            <a:lnRef idx="1">
              <a:schemeClr val="dk1"/>
            </a:lnRef>
            <a:fillRef idx="0">
              <a:schemeClr val="dk1"/>
            </a:fillRef>
            <a:effectRef idx="0">
              <a:schemeClr val="dk1"/>
            </a:effectRef>
            <a:fontRef idx="minor">
              <a:schemeClr val="tx1"/>
            </a:fontRef>
          </p:style>
        </p:cxnSp>
        <p:sp>
          <p:nvSpPr>
            <p:cNvPr id="96" name="Овал 95"/>
            <p:cNvSpPr/>
            <p:nvPr/>
          </p:nvSpPr>
          <p:spPr>
            <a:xfrm>
              <a:off x="4817316"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Прямая соединительная линия 96"/>
            <p:cNvCxnSpPr/>
            <p:nvPr/>
          </p:nvCxnSpPr>
          <p:spPr>
            <a:xfrm flipH="1">
              <a:off x="4842944" y="2523920"/>
              <a:ext cx="17088" cy="1049096"/>
            </a:xfrm>
            <a:prstGeom prst="line">
              <a:avLst/>
            </a:prstGeom>
          </p:spPr>
          <p:style>
            <a:lnRef idx="1">
              <a:schemeClr val="dk1"/>
            </a:lnRef>
            <a:fillRef idx="0">
              <a:schemeClr val="dk1"/>
            </a:fillRef>
            <a:effectRef idx="0">
              <a:schemeClr val="dk1"/>
            </a:effectRef>
            <a:fontRef idx="minor">
              <a:schemeClr val="tx1"/>
            </a:fontRef>
          </p:style>
        </p:cxnSp>
        <p:sp>
          <p:nvSpPr>
            <p:cNvPr id="98" name="Овал 97"/>
            <p:cNvSpPr/>
            <p:nvPr/>
          </p:nvSpPr>
          <p:spPr>
            <a:xfrm>
              <a:off x="5022355"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Прямая соединительная линия 98"/>
            <p:cNvCxnSpPr>
              <a:endCxn id="98" idx="0"/>
            </p:cNvCxnSpPr>
            <p:nvPr/>
          </p:nvCxnSpPr>
          <p:spPr>
            <a:xfrm>
              <a:off x="5022355" y="2768881"/>
              <a:ext cx="25627" cy="845119"/>
            </a:xfrm>
            <a:prstGeom prst="line">
              <a:avLst/>
            </a:prstGeom>
          </p:spPr>
          <p:style>
            <a:lnRef idx="1">
              <a:schemeClr val="dk1"/>
            </a:lnRef>
            <a:fillRef idx="0">
              <a:schemeClr val="dk1"/>
            </a:fillRef>
            <a:effectRef idx="0">
              <a:schemeClr val="dk1"/>
            </a:effectRef>
            <a:fontRef idx="minor">
              <a:schemeClr val="tx1"/>
            </a:fontRef>
          </p:style>
        </p:cxnSp>
        <p:sp>
          <p:nvSpPr>
            <p:cNvPr id="107" name="Овал 106"/>
            <p:cNvSpPr/>
            <p:nvPr/>
          </p:nvSpPr>
          <p:spPr>
            <a:xfrm>
              <a:off x="6047554"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Прямая соединительная линия 107"/>
            <p:cNvCxnSpPr>
              <a:endCxn id="107" idx="0"/>
            </p:cNvCxnSpPr>
            <p:nvPr/>
          </p:nvCxnSpPr>
          <p:spPr>
            <a:xfrm flipH="1">
              <a:off x="6073182" y="2564904"/>
              <a:ext cx="10986" cy="1049096"/>
            </a:xfrm>
            <a:prstGeom prst="line">
              <a:avLst/>
            </a:prstGeom>
          </p:spPr>
          <p:style>
            <a:lnRef idx="1">
              <a:schemeClr val="dk1"/>
            </a:lnRef>
            <a:fillRef idx="0">
              <a:schemeClr val="dk1"/>
            </a:fillRef>
            <a:effectRef idx="0">
              <a:schemeClr val="dk1"/>
            </a:effectRef>
            <a:fontRef idx="minor">
              <a:schemeClr val="tx1"/>
            </a:fontRef>
          </p:style>
        </p:cxnSp>
        <p:sp>
          <p:nvSpPr>
            <p:cNvPr id="109" name="Овал 108"/>
            <p:cNvSpPr/>
            <p:nvPr/>
          </p:nvSpPr>
          <p:spPr>
            <a:xfrm>
              <a:off x="5842514" y="3614000"/>
              <a:ext cx="51255" cy="563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Прямая соединительная линия 109"/>
            <p:cNvCxnSpPr>
              <a:endCxn id="109" idx="0"/>
            </p:cNvCxnSpPr>
            <p:nvPr/>
          </p:nvCxnSpPr>
          <p:spPr>
            <a:xfrm>
              <a:off x="5842514" y="2318155"/>
              <a:ext cx="25627" cy="1295846"/>
            </a:xfrm>
            <a:prstGeom prst="line">
              <a:avLst/>
            </a:prstGeom>
          </p:spPr>
          <p:style>
            <a:lnRef idx="1">
              <a:schemeClr val="dk1"/>
            </a:lnRef>
            <a:fillRef idx="0">
              <a:schemeClr val="dk1"/>
            </a:fillRef>
            <a:effectRef idx="0">
              <a:schemeClr val="dk1"/>
            </a:effectRef>
            <a:fontRef idx="minor">
              <a:schemeClr val="tx1"/>
            </a:fontRef>
          </p:style>
        </p:cxnSp>
        <p:grpSp>
          <p:nvGrpSpPr>
            <p:cNvPr id="15" name="Группа 120"/>
            <p:cNvGrpSpPr/>
            <p:nvPr/>
          </p:nvGrpSpPr>
          <p:grpSpPr>
            <a:xfrm>
              <a:off x="4919836" y="3106927"/>
              <a:ext cx="307560" cy="225364"/>
              <a:chOff x="1547664" y="2492896"/>
              <a:chExt cx="180016" cy="138744"/>
            </a:xfrm>
          </p:grpSpPr>
          <p:sp>
            <p:nvSpPr>
              <p:cNvPr id="118" name="Овал 117"/>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Прямая соединительная линия 119"/>
              <p:cNvCxnSpPr>
                <a:stCxn id="118"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cxnSp>
          <p:nvCxnSpPr>
            <p:cNvPr id="133" name="Прямая соединительная линия 132"/>
            <p:cNvCxnSpPr/>
            <p:nvPr/>
          </p:nvCxnSpPr>
          <p:spPr>
            <a:xfrm>
              <a:off x="6457634" y="2768881"/>
              <a:ext cx="0" cy="901453"/>
            </a:xfrm>
            <a:prstGeom prst="line">
              <a:avLst/>
            </a:prstGeom>
          </p:spPr>
          <p:style>
            <a:lnRef idx="1">
              <a:schemeClr val="dk1"/>
            </a:lnRef>
            <a:fillRef idx="0">
              <a:schemeClr val="dk1"/>
            </a:fillRef>
            <a:effectRef idx="0">
              <a:schemeClr val="dk1"/>
            </a:effectRef>
            <a:fontRef idx="minor">
              <a:schemeClr val="tx1"/>
            </a:fontRef>
          </p:style>
        </p:cxnSp>
        <p:cxnSp>
          <p:nvCxnSpPr>
            <p:cNvPr id="135" name="Прямая соединительная линия 134"/>
            <p:cNvCxnSpPr>
              <a:stCxn id="62" idx="3"/>
              <a:endCxn id="62" idx="3"/>
            </p:cNvCxnSpPr>
            <p:nvPr/>
          </p:nvCxnSpPr>
          <p:spPr>
            <a:xfrm>
              <a:off x="6252593" y="38393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flipH="1">
              <a:off x="6252593" y="3670335"/>
              <a:ext cx="205040" cy="0"/>
            </a:xfrm>
            <a:prstGeom prst="line">
              <a:avLst/>
            </a:prstGeom>
          </p:spPr>
          <p:style>
            <a:lnRef idx="1">
              <a:schemeClr val="dk1"/>
            </a:lnRef>
            <a:fillRef idx="0">
              <a:schemeClr val="dk1"/>
            </a:fillRef>
            <a:effectRef idx="0">
              <a:schemeClr val="dk1"/>
            </a:effectRef>
            <a:fontRef idx="minor">
              <a:schemeClr val="tx1"/>
            </a:fontRef>
          </p:style>
        </p:cxnSp>
        <p:grpSp>
          <p:nvGrpSpPr>
            <p:cNvPr id="32" name="Group 2"/>
            <p:cNvGrpSpPr>
              <a:grpSpLocks/>
            </p:cNvGrpSpPr>
            <p:nvPr/>
          </p:nvGrpSpPr>
          <p:grpSpPr bwMode="auto">
            <a:xfrm>
              <a:off x="3176998" y="2543518"/>
              <a:ext cx="205040" cy="283936"/>
              <a:chOff x="6319" y="2053"/>
              <a:chExt cx="400" cy="462"/>
            </a:xfrm>
          </p:grpSpPr>
          <p:cxnSp>
            <p:nvCxnSpPr>
              <p:cNvPr id="1027" name="AutoShape 3"/>
              <p:cNvCxnSpPr>
                <a:cxnSpLocks noChangeShapeType="1"/>
              </p:cNvCxnSpPr>
              <p:nvPr/>
            </p:nvCxnSpPr>
            <p:spPr bwMode="auto">
              <a:xfrm flipV="1">
                <a:off x="6319" y="2203"/>
                <a:ext cx="333" cy="312"/>
              </a:xfrm>
              <a:prstGeom prst="straightConnector1">
                <a:avLst/>
              </a:prstGeom>
              <a:noFill/>
              <a:ln w="9525">
                <a:solidFill>
                  <a:srgbClr val="000000"/>
                </a:solidFill>
                <a:round/>
                <a:headEnd/>
                <a:tailEnd/>
              </a:ln>
            </p:spPr>
          </p:cxnSp>
          <p:sp>
            <p:nvSpPr>
              <p:cNvPr id="1028" name="Oval 4"/>
              <p:cNvSpPr>
                <a:spLocks noChangeArrowheads="1"/>
              </p:cNvSpPr>
              <p:nvPr/>
            </p:nvSpPr>
            <p:spPr bwMode="auto">
              <a:xfrm>
                <a:off x="6603" y="2149"/>
                <a:ext cx="113" cy="11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29" name="AutoShape 5"/>
              <p:cNvCxnSpPr>
                <a:cxnSpLocks noChangeShapeType="1"/>
              </p:cNvCxnSpPr>
              <p:nvPr/>
            </p:nvCxnSpPr>
            <p:spPr bwMode="auto">
              <a:xfrm>
                <a:off x="6719" y="2053"/>
                <a:ext cx="0" cy="300"/>
              </a:xfrm>
              <a:prstGeom prst="straightConnector1">
                <a:avLst/>
              </a:prstGeom>
              <a:noFill/>
              <a:ln w="12700">
                <a:solidFill>
                  <a:srgbClr val="000000"/>
                </a:solidFill>
                <a:round/>
                <a:headEnd/>
                <a:tailEnd/>
              </a:ln>
            </p:spPr>
          </p:cxnSp>
        </p:grpSp>
        <p:grpSp>
          <p:nvGrpSpPr>
            <p:cNvPr id="33" name="Group 6"/>
            <p:cNvGrpSpPr>
              <a:grpSpLocks/>
            </p:cNvGrpSpPr>
            <p:nvPr/>
          </p:nvGrpSpPr>
          <p:grpSpPr bwMode="auto">
            <a:xfrm>
              <a:off x="3689598" y="2994245"/>
              <a:ext cx="205038" cy="225365"/>
              <a:chOff x="8135" y="2112"/>
              <a:chExt cx="345" cy="462"/>
            </a:xfrm>
          </p:grpSpPr>
          <p:cxnSp>
            <p:nvCxnSpPr>
              <p:cNvPr id="1031"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032"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34" name="Group 6"/>
            <p:cNvGrpSpPr>
              <a:grpSpLocks/>
            </p:cNvGrpSpPr>
            <p:nvPr/>
          </p:nvGrpSpPr>
          <p:grpSpPr bwMode="auto">
            <a:xfrm>
              <a:off x="6355114" y="3106927"/>
              <a:ext cx="205038" cy="225365"/>
              <a:chOff x="8135" y="2112"/>
              <a:chExt cx="345" cy="462"/>
            </a:xfrm>
          </p:grpSpPr>
          <p:cxnSp>
            <p:nvCxnSpPr>
              <p:cNvPr id="158"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59"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35" name="Group 6"/>
            <p:cNvGrpSpPr>
              <a:grpSpLocks/>
            </p:cNvGrpSpPr>
            <p:nvPr/>
          </p:nvGrpSpPr>
          <p:grpSpPr bwMode="auto">
            <a:xfrm>
              <a:off x="1976832" y="3347517"/>
              <a:ext cx="205038" cy="225365"/>
              <a:chOff x="8135" y="2112"/>
              <a:chExt cx="345" cy="462"/>
            </a:xfrm>
          </p:grpSpPr>
          <p:cxnSp>
            <p:nvCxnSpPr>
              <p:cNvPr id="164"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65"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sp>
        <p:nvSpPr>
          <p:cNvPr id="82" name="TextBox 81"/>
          <p:cNvSpPr txBox="1"/>
          <p:nvPr/>
        </p:nvSpPr>
        <p:spPr>
          <a:xfrm>
            <a:off x="755576" y="5085184"/>
            <a:ext cx="7416824" cy="646331"/>
          </a:xfrm>
          <a:prstGeom prst="rect">
            <a:avLst/>
          </a:prstGeom>
          <a:noFill/>
        </p:spPr>
        <p:txBody>
          <a:bodyPr wrap="square" rtlCol="0">
            <a:spAutoFit/>
          </a:bodyPr>
          <a:lstStyle/>
          <a:p>
            <a:r>
              <a:rPr lang="ru-RU" dirty="0" smtClean="0"/>
              <a:t>Функции нулевого рабочего и нулевого защитного проводников объединены в одном проводнике (</a:t>
            </a:r>
            <a:r>
              <a:rPr lang="ru-RU" dirty="0" err="1" smtClean="0"/>
              <a:t>РЕN-проводник</a:t>
            </a:r>
            <a:r>
              <a:rPr lang="ru-RU" dirty="0" smtClean="0"/>
              <a:t>) по всей длине (сети)</a:t>
            </a:r>
            <a:endParaRPr lang="en-US" b="1" dirty="0"/>
          </a:p>
        </p:txBody>
      </p:sp>
      <p:sp>
        <p:nvSpPr>
          <p:cNvPr id="84" name="Номер слайда 83"/>
          <p:cNvSpPr>
            <a:spLocks noGrp="1"/>
          </p:cNvSpPr>
          <p:nvPr>
            <p:ph type="sldNum" sz="quarter" idx="12"/>
          </p:nvPr>
        </p:nvSpPr>
        <p:spPr/>
        <p:txBody>
          <a:bodyPr/>
          <a:lstStyle/>
          <a:p>
            <a:fld id="{70885CC8-8F44-4A21-8745-9F00B8BF3831}" type="slidenum">
              <a:rPr lang="en-US" smtClean="0"/>
              <a:pPr/>
              <a:t>31</a:t>
            </a:fld>
            <a:endParaRPr lang="en-US"/>
          </a:p>
        </p:txBody>
      </p:sp>
      <p:sp>
        <p:nvSpPr>
          <p:cNvPr id="86" name="Заголовок 80"/>
          <p:cNvSpPr>
            <a:spLocks noGrp="1"/>
          </p:cNvSpPr>
          <p:nvPr>
            <p:ph type="title"/>
          </p:nvPr>
        </p:nvSpPr>
        <p:spPr>
          <a:xfrm>
            <a:off x="457200" y="548680"/>
            <a:ext cx="8229600" cy="780696"/>
          </a:xfrm>
        </p:spPr>
        <p:txBody>
          <a:bodyPr>
            <a:noAutofit/>
          </a:bodyPr>
          <a:lstStyle/>
          <a:p>
            <a:pPr algn="ctr"/>
            <a:r>
              <a:rPr lang="ru-RU" sz="2400" b="1" dirty="0" smtClean="0"/>
              <a:t>Схемы электрических сетей с </a:t>
            </a:r>
            <a:r>
              <a:rPr lang="ru-RU" sz="2400" b="1" dirty="0" err="1" smtClean="0"/>
              <a:t>глухозаземленной</a:t>
            </a:r>
            <a:r>
              <a:rPr lang="ru-RU" sz="2400" b="1" dirty="0" smtClean="0"/>
              <a:t> </a:t>
            </a:r>
            <a:r>
              <a:rPr lang="ru-RU" sz="2400" b="1" dirty="0" err="1" smtClean="0"/>
              <a:t>нейтралью</a:t>
            </a:r>
            <a:r>
              <a:rPr lang="ru-RU" sz="2400" b="1" dirty="0" smtClean="0"/>
              <a:t/>
            </a:r>
            <a:br>
              <a:rPr lang="ru-RU" sz="2400" b="1" dirty="0" smtClean="0"/>
            </a:br>
            <a:r>
              <a:rPr lang="ru-RU" sz="2400" b="1" dirty="0" smtClean="0"/>
              <a:t> и их буквенное обозначение</a:t>
            </a:r>
            <a:endParaRPr lang="en-US" sz="2400" dirty="0"/>
          </a:p>
        </p:txBody>
      </p:sp>
    </p:spTree>
    <p:extLst>
      <p:ext uri="{BB962C8B-B14F-4D97-AF65-F5344CB8AC3E}">
        <p14:creationId xmlns:p14="http://schemas.microsoft.com/office/powerpoint/2010/main" val="167897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265113" indent="7938" algn="ctr">
              <a:buNone/>
            </a:pPr>
            <a:endParaRPr lang="ru-RU" dirty="0" smtClean="0"/>
          </a:p>
          <a:p>
            <a:pPr marL="0" indent="0"/>
            <a:endParaRPr lang="ru-RU" dirty="0" smtClean="0"/>
          </a:p>
          <a:p>
            <a:pPr marL="265113" indent="7938"/>
            <a:endParaRPr lang="ru-RU" dirty="0" smtClean="0"/>
          </a:p>
          <a:p>
            <a:pPr marL="265113" indent="7938"/>
            <a:endParaRPr lang="en-US" dirty="0"/>
          </a:p>
        </p:txBody>
      </p:sp>
      <p:sp>
        <p:nvSpPr>
          <p:cNvPr id="4" name="Нижний колонтитул 3"/>
          <p:cNvSpPr>
            <a:spLocks noGrp="1"/>
          </p:cNvSpPr>
          <p:nvPr>
            <p:ph type="ftr" sz="quarter" idx="11"/>
          </p:nvPr>
        </p:nvSpPr>
        <p:spPr/>
        <p:txBody>
          <a:bodyPr/>
          <a:lstStyle/>
          <a:p>
            <a:pPr algn="r"/>
            <a:endParaRPr lang="en-US" dirty="0">
              <a:solidFill>
                <a:schemeClr val="accent4">
                  <a:lumMod val="20000"/>
                  <a:lumOff val="80000"/>
                </a:schemeClr>
              </a:solidFill>
            </a:endParaRPr>
          </a:p>
        </p:txBody>
      </p:sp>
      <p:grpSp>
        <p:nvGrpSpPr>
          <p:cNvPr id="2" name="Группа 99"/>
          <p:cNvGrpSpPr/>
          <p:nvPr/>
        </p:nvGrpSpPr>
        <p:grpSpPr>
          <a:xfrm>
            <a:off x="683568" y="1484784"/>
            <a:ext cx="7021390" cy="3528392"/>
            <a:chOff x="683568" y="1412776"/>
            <a:chExt cx="7021390" cy="3528392"/>
          </a:xfrm>
        </p:grpSpPr>
        <p:grpSp>
          <p:nvGrpSpPr>
            <p:cNvPr id="5" name="Группа 75"/>
            <p:cNvGrpSpPr/>
            <p:nvPr/>
          </p:nvGrpSpPr>
          <p:grpSpPr>
            <a:xfrm>
              <a:off x="1512270" y="1790818"/>
              <a:ext cx="1420632" cy="252028"/>
              <a:chOff x="2699792" y="1916832"/>
              <a:chExt cx="864096" cy="144016"/>
            </a:xfrm>
          </p:grpSpPr>
          <p:cxnSp>
            <p:nvCxnSpPr>
              <p:cNvPr id="77" name="Прямая соединительная линия 76"/>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Дуга 77"/>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9" name="Дуга 78"/>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0" name="Дуга 79"/>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1" name="Прямая соединительная линия 80"/>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Прямая соединительная линия 6"/>
            <p:cNvCxnSpPr/>
            <p:nvPr/>
          </p:nvCxnSpPr>
          <p:spPr>
            <a:xfrm>
              <a:off x="3288061" y="1916832"/>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flipV="1">
              <a:off x="2932903" y="1790818"/>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6" name="Группа 83"/>
            <p:cNvGrpSpPr/>
            <p:nvPr/>
          </p:nvGrpSpPr>
          <p:grpSpPr>
            <a:xfrm>
              <a:off x="1512270" y="2042846"/>
              <a:ext cx="1420632" cy="252028"/>
              <a:chOff x="2699792" y="1916832"/>
              <a:chExt cx="864096" cy="144016"/>
            </a:xfrm>
          </p:grpSpPr>
          <p:cxnSp>
            <p:nvCxnSpPr>
              <p:cNvPr id="72" name="Прямая соединительная линия 71"/>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Дуга 72"/>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4" name="Дуга 73"/>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5" name="Дуга 74"/>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6" name="Прямая соединительная линия 75"/>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Прямая соединительная линия 9"/>
            <p:cNvCxnSpPr/>
            <p:nvPr/>
          </p:nvCxnSpPr>
          <p:spPr>
            <a:xfrm>
              <a:off x="3288061" y="2168860"/>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flipH="1" flipV="1">
              <a:off x="2932903" y="2042846"/>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9" name="Группа 91"/>
            <p:cNvGrpSpPr/>
            <p:nvPr/>
          </p:nvGrpSpPr>
          <p:grpSpPr>
            <a:xfrm>
              <a:off x="1512270" y="2294874"/>
              <a:ext cx="1420632" cy="252028"/>
              <a:chOff x="2699792" y="1916832"/>
              <a:chExt cx="864096" cy="144016"/>
            </a:xfrm>
          </p:grpSpPr>
          <p:cxnSp>
            <p:nvCxnSpPr>
              <p:cNvPr id="67" name="Прямая соединительная линия 66"/>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Дуга 67"/>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9" name="Дуга 68"/>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0" name="Дуга 69"/>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1" name="Прямая соединительная линия 70"/>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Прямая соединительная линия 12"/>
            <p:cNvCxnSpPr/>
            <p:nvPr/>
          </p:nvCxnSpPr>
          <p:spPr>
            <a:xfrm>
              <a:off x="3288061" y="2420888"/>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flipH="1" flipV="1">
              <a:off x="2932903" y="2294874"/>
              <a:ext cx="355158" cy="126014"/>
            </a:xfrm>
            <a:prstGeom prst="line">
              <a:avLst/>
            </a:prstGeom>
          </p:spPr>
          <p:style>
            <a:lnRef idx="1">
              <a:schemeClr val="dk1"/>
            </a:lnRef>
            <a:fillRef idx="0">
              <a:schemeClr val="dk1"/>
            </a:fillRef>
            <a:effectRef idx="0">
              <a:schemeClr val="dk1"/>
            </a:effectRef>
            <a:fontRef idx="minor">
              <a:schemeClr val="tx1"/>
            </a:fontRef>
          </p:style>
        </p:cxnSp>
        <p:sp>
          <p:nvSpPr>
            <p:cNvPr id="15" name="Прямоугольник 14"/>
            <p:cNvSpPr/>
            <p:nvPr/>
          </p:nvSpPr>
          <p:spPr>
            <a:xfrm>
              <a:off x="3051289" y="1790818"/>
              <a:ext cx="75165" cy="567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Прямая соединительная линия 15"/>
            <p:cNvCxnSpPr/>
            <p:nvPr/>
          </p:nvCxnSpPr>
          <p:spPr>
            <a:xfrm>
              <a:off x="1512270" y="1916832"/>
              <a:ext cx="0" cy="2898322"/>
            </a:xfrm>
            <a:prstGeom prst="line">
              <a:avLst/>
            </a:prstGeom>
          </p:spPr>
          <p:style>
            <a:lnRef idx="1">
              <a:schemeClr val="dk1"/>
            </a:lnRef>
            <a:fillRef idx="0">
              <a:schemeClr val="dk1"/>
            </a:fillRef>
            <a:effectRef idx="0">
              <a:schemeClr val="dk1"/>
            </a:effectRef>
            <a:fontRef idx="minor">
              <a:schemeClr val="tx1"/>
            </a:fontRef>
          </p:style>
        </p:cxnSp>
        <p:grpSp>
          <p:nvGrpSpPr>
            <p:cNvPr id="12" name="Group 2"/>
            <p:cNvGrpSpPr>
              <a:grpSpLocks/>
            </p:cNvGrpSpPr>
            <p:nvPr/>
          </p:nvGrpSpPr>
          <p:grpSpPr bwMode="auto">
            <a:xfrm>
              <a:off x="1393884" y="4815154"/>
              <a:ext cx="236772" cy="126014"/>
              <a:chOff x="8265" y="9045"/>
              <a:chExt cx="600" cy="171"/>
            </a:xfrm>
          </p:grpSpPr>
          <p:cxnSp>
            <p:nvCxnSpPr>
              <p:cNvPr id="64"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65"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66"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18" name="Прямая соединительная линия 17"/>
            <p:cNvCxnSpPr/>
            <p:nvPr/>
          </p:nvCxnSpPr>
          <p:spPr>
            <a:xfrm>
              <a:off x="683568" y="4563126"/>
              <a:ext cx="6629618"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3059832" y="2636912"/>
              <a:ext cx="3898196"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876256" y="1628800"/>
              <a:ext cx="576064" cy="261610"/>
            </a:xfrm>
            <a:prstGeom prst="rect">
              <a:avLst/>
            </a:prstGeom>
            <a:noFill/>
          </p:spPr>
          <p:txBody>
            <a:bodyPr wrap="square" rtlCol="0">
              <a:spAutoFit/>
            </a:bodyPr>
            <a:lstStyle/>
            <a:p>
              <a:r>
                <a:rPr lang="en-US" sz="1100" dirty="0" smtClean="0"/>
                <a:t>L1</a:t>
              </a:r>
              <a:endParaRPr lang="en-US" sz="1100" dirty="0"/>
            </a:p>
          </p:txBody>
        </p:sp>
        <p:sp>
          <p:nvSpPr>
            <p:cNvPr id="21" name="TextBox 20"/>
            <p:cNvSpPr txBox="1"/>
            <p:nvPr/>
          </p:nvSpPr>
          <p:spPr>
            <a:xfrm>
              <a:off x="3998377" y="1412776"/>
              <a:ext cx="1302246" cy="338554"/>
            </a:xfrm>
            <a:prstGeom prst="rect">
              <a:avLst/>
            </a:prstGeom>
            <a:noFill/>
          </p:spPr>
          <p:txBody>
            <a:bodyPr wrap="square" rtlCol="0">
              <a:spAutoFit/>
            </a:bodyPr>
            <a:lstStyle/>
            <a:p>
              <a:r>
                <a:rPr lang="ru-RU" sz="1600" b="1" dirty="0" smtClean="0"/>
                <a:t>Т</a:t>
              </a:r>
              <a:r>
                <a:rPr lang="en-US" sz="1600" b="1" dirty="0" smtClean="0"/>
                <a:t>N-</a:t>
              </a:r>
              <a:r>
                <a:rPr lang="ru-RU" sz="1600" b="1" dirty="0" smtClean="0"/>
                <a:t>С-</a:t>
              </a:r>
              <a:r>
                <a:rPr lang="en-US" sz="1600" b="1" dirty="0" smtClean="0"/>
                <a:t>S</a:t>
              </a:r>
              <a:endParaRPr lang="en-US" sz="1600" b="1" dirty="0"/>
            </a:p>
          </p:txBody>
        </p:sp>
        <p:sp>
          <p:nvSpPr>
            <p:cNvPr id="22" name="TextBox 21"/>
            <p:cNvSpPr txBox="1"/>
            <p:nvPr/>
          </p:nvSpPr>
          <p:spPr>
            <a:xfrm>
              <a:off x="6876256" y="1916832"/>
              <a:ext cx="504056" cy="261610"/>
            </a:xfrm>
            <a:prstGeom prst="rect">
              <a:avLst/>
            </a:prstGeom>
            <a:noFill/>
          </p:spPr>
          <p:txBody>
            <a:bodyPr wrap="square" rtlCol="0">
              <a:spAutoFit/>
            </a:bodyPr>
            <a:lstStyle/>
            <a:p>
              <a:r>
                <a:rPr lang="en-US" sz="1100" dirty="0" smtClean="0"/>
                <a:t>L2</a:t>
              </a:r>
              <a:endParaRPr lang="en-US" sz="1100" dirty="0"/>
            </a:p>
          </p:txBody>
        </p:sp>
        <p:sp>
          <p:nvSpPr>
            <p:cNvPr id="23" name="TextBox 22"/>
            <p:cNvSpPr txBox="1"/>
            <p:nvPr/>
          </p:nvSpPr>
          <p:spPr>
            <a:xfrm>
              <a:off x="6876256" y="2132856"/>
              <a:ext cx="828702" cy="457818"/>
            </a:xfrm>
            <a:prstGeom prst="rect">
              <a:avLst/>
            </a:prstGeom>
            <a:noFill/>
          </p:spPr>
          <p:txBody>
            <a:bodyPr wrap="square" rtlCol="0">
              <a:spAutoFit/>
            </a:bodyPr>
            <a:lstStyle/>
            <a:p>
              <a:r>
                <a:rPr lang="en-US" sz="1100" dirty="0" smtClean="0"/>
                <a:t>L3</a:t>
              </a:r>
              <a:endParaRPr lang="en-US" sz="1100" dirty="0"/>
            </a:p>
          </p:txBody>
        </p:sp>
        <p:sp>
          <p:nvSpPr>
            <p:cNvPr id="24" name="TextBox 23"/>
            <p:cNvSpPr txBox="1"/>
            <p:nvPr/>
          </p:nvSpPr>
          <p:spPr>
            <a:xfrm>
              <a:off x="6839642" y="2420888"/>
              <a:ext cx="828702" cy="261610"/>
            </a:xfrm>
            <a:prstGeom prst="rect">
              <a:avLst/>
            </a:prstGeom>
            <a:noFill/>
          </p:spPr>
          <p:txBody>
            <a:bodyPr wrap="square" rtlCol="0">
              <a:spAutoFit/>
            </a:bodyPr>
            <a:lstStyle/>
            <a:p>
              <a:r>
                <a:rPr lang="en-US" sz="1100" dirty="0" smtClean="0"/>
                <a:t>N</a:t>
              </a:r>
              <a:endParaRPr lang="en-US" sz="1100" dirty="0"/>
            </a:p>
          </p:txBody>
        </p:sp>
        <p:sp>
          <p:nvSpPr>
            <p:cNvPr id="25" name="Прямоугольник 24"/>
            <p:cNvSpPr/>
            <p:nvPr/>
          </p:nvSpPr>
          <p:spPr>
            <a:xfrm>
              <a:off x="5774167" y="3429000"/>
              <a:ext cx="59193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Прямоугольник 25"/>
            <p:cNvSpPr/>
            <p:nvPr/>
          </p:nvSpPr>
          <p:spPr>
            <a:xfrm>
              <a:off x="4116763" y="3429000"/>
              <a:ext cx="118386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Овал 26"/>
            <p:cNvSpPr/>
            <p:nvPr/>
          </p:nvSpPr>
          <p:spPr>
            <a:xfrm>
              <a:off x="4235149"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Прямая соединительная линия 27"/>
            <p:cNvCxnSpPr/>
            <p:nvPr/>
          </p:nvCxnSpPr>
          <p:spPr>
            <a:xfrm>
              <a:off x="3524833" y="2924944"/>
              <a:ext cx="0" cy="630070"/>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3524833" y="3555014"/>
              <a:ext cx="591930"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a:endCxn id="27" idx="0"/>
            </p:cNvCxnSpPr>
            <p:nvPr/>
          </p:nvCxnSpPr>
          <p:spPr>
            <a:xfrm>
              <a:off x="4235149" y="1916832"/>
              <a:ext cx="29593" cy="1701196"/>
            </a:xfrm>
            <a:prstGeom prst="line">
              <a:avLst/>
            </a:prstGeom>
          </p:spPr>
          <p:style>
            <a:lnRef idx="1">
              <a:schemeClr val="dk1"/>
            </a:lnRef>
            <a:fillRef idx="0">
              <a:schemeClr val="dk1"/>
            </a:fillRef>
            <a:effectRef idx="0">
              <a:schemeClr val="dk1"/>
            </a:effectRef>
            <a:fontRef idx="minor">
              <a:schemeClr val="tx1"/>
            </a:fontRef>
          </p:style>
        </p:cxnSp>
        <p:sp>
          <p:nvSpPr>
            <p:cNvPr id="31" name="Овал 30"/>
            <p:cNvSpPr/>
            <p:nvPr/>
          </p:nvSpPr>
          <p:spPr>
            <a:xfrm>
              <a:off x="4471921"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Прямая соединительная линия 31"/>
            <p:cNvCxnSpPr/>
            <p:nvPr/>
          </p:nvCxnSpPr>
          <p:spPr>
            <a:xfrm>
              <a:off x="4716016" y="2420888"/>
              <a:ext cx="1522" cy="1197140"/>
            </a:xfrm>
            <a:prstGeom prst="line">
              <a:avLst/>
            </a:prstGeom>
          </p:spPr>
          <p:style>
            <a:lnRef idx="1">
              <a:schemeClr val="dk1"/>
            </a:lnRef>
            <a:fillRef idx="0">
              <a:schemeClr val="dk1"/>
            </a:fillRef>
            <a:effectRef idx="0">
              <a:schemeClr val="dk1"/>
            </a:effectRef>
            <a:fontRef idx="minor">
              <a:schemeClr val="tx1"/>
            </a:fontRef>
          </p:style>
        </p:cxnSp>
        <p:sp>
          <p:nvSpPr>
            <p:cNvPr id="33" name="Овал 32"/>
            <p:cNvSpPr/>
            <p:nvPr/>
          </p:nvSpPr>
          <p:spPr>
            <a:xfrm>
              <a:off x="470869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Прямая соединительная линия 33"/>
            <p:cNvCxnSpPr/>
            <p:nvPr/>
          </p:nvCxnSpPr>
          <p:spPr>
            <a:xfrm>
              <a:off x="4470399" y="2195856"/>
              <a:ext cx="29593" cy="1449168"/>
            </a:xfrm>
            <a:prstGeom prst="line">
              <a:avLst/>
            </a:prstGeom>
          </p:spPr>
          <p:style>
            <a:lnRef idx="1">
              <a:schemeClr val="dk1"/>
            </a:lnRef>
            <a:fillRef idx="0">
              <a:schemeClr val="dk1"/>
            </a:fillRef>
            <a:effectRef idx="0">
              <a:schemeClr val="dk1"/>
            </a:effectRef>
            <a:fontRef idx="minor">
              <a:schemeClr val="tx1"/>
            </a:fontRef>
          </p:style>
        </p:cxnSp>
        <p:sp>
          <p:nvSpPr>
            <p:cNvPr id="35" name="Овал 34"/>
            <p:cNvSpPr/>
            <p:nvPr/>
          </p:nvSpPr>
          <p:spPr>
            <a:xfrm>
              <a:off x="4945465"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Прямая соединительная линия 35"/>
            <p:cNvCxnSpPr>
              <a:endCxn id="35" idx="0"/>
            </p:cNvCxnSpPr>
            <p:nvPr/>
          </p:nvCxnSpPr>
          <p:spPr>
            <a:xfrm>
              <a:off x="4945465" y="2672916"/>
              <a:ext cx="29593" cy="945112"/>
            </a:xfrm>
            <a:prstGeom prst="line">
              <a:avLst/>
            </a:prstGeom>
          </p:spPr>
          <p:style>
            <a:lnRef idx="1">
              <a:schemeClr val="dk1"/>
            </a:lnRef>
            <a:fillRef idx="0">
              <a:schemeClr val="dk1"/>
            </a:fillRef>
            <a:effectRef idx="0">
              <a:schemeClr val="dk1"/>
            </a:effectRef>
            <a:fontRef idx="minor">
              <a:schemeClr val="tx1"/>
            </a:fontRef>
          </p:style>
        </p:cxnSp>
        <p:sp>
          <p:nvSpPr>
            <p:cNvPr id="37" name="Овал 36"/>
            <p:cNvSpPr/>
            <p:nvPr/>
          </p:nvSpPr>
          <p:spPr>
            <a:xfrm>
              <a:off x="6129326"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Прямая соединительная линия 37"/>
            <p:cNvCxnSpPr>
              <a:endCxn id="37" idx="0"/>
            </p:cNvCxnSpPr>
            <p:nvPr/>
          </p:nvCxnSpPr>
          <p:spPr>
            <a:xfrm>
              <a:off x="6129326" y="2672916"/>
              <a:ext cx="29593" cy="945112"/>
            </a:xfrm>
            <a:prstGeom prst="line">
              <a:avLst/>
            </a:prstGeom>
          </p:spPr>
          <p:style>
            <a:lnRef idx="1">
              <a:schemeClr val="dk1"/>
            </a:lnRef>
            <a:fillRef idx="0">
              <a:schemeClr val="dk1"/>
            </a:fillRef>
            <a:effectRef idx="0">
              <a:schemeClr val="dk1"/>
            </a:effectRef>
            <a:fontRef idx="minor">
              <a:schemeClr val="tx1"/>
            </a:fontRef>
          </p:style>
        </p:cxnSp>
        <p:sp>
          <p:nvSpPr>
            <p:cNvPr id="39" name="Овал 38"/>
            <p:cNvSpPr/>
            <p:nvPr/>
          </p:nvSpPr>
          <p:spPr>
            <a:xfrm>
              <a:off x="589255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Прямая соединительная линия 39"/>
            <p:cNvCxnSpPr>
              <a:endCxn id="39" idx="0"/>
            </p:cNvCxnSpPr>
            <p:nvPr/>
          </p:nvCxnSpPr>
          <p:spPr>
            <a:xfrm>
              <a:off x="5892553" y="2168860"/>
              <a:ext cx="29593" cy="1449168"/>
            </a:xfrm>
            <a:prstGeom prst="line">
              <a:avLst/>
            </a:prstGeom>
          </p:spPr>
          <p:style>
            <a:lnRef idx="1">
              <a:schemeClr val="dk1"/>
            </a:lnRef>
            <a:fillRef idx="0">
              <a:schemeClr val="dk1"/>
            </a:fillRef>
            <a:effectRef idx="0">
              <a:schemeClr val="dk1"/>
            </a:effectRef>
            <a:fontRef idx="minor">
              <a:schemeClr val="tx1"/>
            </a:fontRef>
          </p:style>
        </p:cxnSp>
        <p:grpSp>
          <p:nvGrpSpPr>
            <p:cNvPr id="17" name="Группа 128"/>
            <p:cNvGrpSpPr/>
            <p:nvPr/>
          </p:nvGrpSpPr>
          <p:grpSpPr>
            <a:xfrm>
              <a:off x="4827079" y="3050958"/>
              <a:ext cx="355158" cy="252028"/>
              <a:chOff x="1547664" y="2492896"/>
              <a:chExt cx="180016" cy="138744"/>
            </a:xfrm>
          </p:grpSpPr>
          <p:sp>
            <p:nvSpPr>
              <p:cNvPr id="62" name="Овал 61"/>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Прямая соединительная линия 62"/>
              <p:cNvCxnSpPr>
                <a:stCxn id="62"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cxnSp>
          <p:nvCxnSpPr>
            <p:cNvPr id="42" name="Прямая соединительная линия 41"/>
            <p:cNvCxnSpPr/>
            <p:nvPr/>
          </p:nvCxnSpPr>
          <p:spPr>
            <a:xfrm>
              <a:off x="6602870" y="2924944"/>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p:cNvCxnSpPr>
              <a:stCxn id="25" idx="3"/>
              <a:endCxn id="25" idx="3"/>
            </p:cNvCxnSpPr>
            <p:nvPr/>
          </p:nvCxnSpPr>
          <p:spPr>
            <a:xfrm>
              <a:off x="6366098" y="38700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6366098" y="3681028"/>
              <a:ext cx="236772" cy="0"/>
            </a:xfrm>
            <a:prstGeom prst="line">
              <a:avLst/>
            </a:prstGeom>
          </p:spPr>
          <p:style>
            <a:lnRef idx="1">
              <a:schemeClr val="dk1"/>
            </a:lnRef>
            <a:fillRef idx="0">
              <a:schemeClr val="dk1"/>
            </a:fillRef>
            <a:effectRef idx="0">
              <a:schemeClr val="dk1"/>
            </a:effectRef>
            <a:fontRef idx="minor">
              <a:schemeClr val="tx1"/>
            </a:fontRef>
          </p:style>
        </p:cxnSp>
        <p:grpSp>
          <p:nvGrpSpPr>
            <p:cNvPr id="41" name="Группа 134"/>
            <p:cNvGrpSpPr/>
            <p:nvPr/>
          </p:nvGrpSpPr>
          <p:grpSpPr>
            <a:xfrm>
              <a:off x="6010940" y="3050958"/>
              <a:ext cx="355158" cy="252028"/>
              <a:chOff x="1547664" y="2492896"/>
              <a:chExt cx="180016" cy="138744"/>
            </a:xfrm>
          </p:grpSpPr>
          <p:sp>
            <p:nvSpPr>
              <p:cNvPr id="60" name="Овал 59"/>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Прямая соединительная линия 60"/>
              <p:cNvCxnSpPr>
                <a:stCxn id="60"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grpSp>
          <p:nvGrpSpPr>
            <p:cNvPr id="45" name="Group 6"/>
            <p:cNvGrpSpPr>
              <a:grpSpLocks/>
            </p:cNvGrpSpPr>
            <p:nvPr/>
          </p:nvGrpSpPr>
          <p:grpSpPr bwMode="auto">
            <a:xfrm>
              <a:off x="3419872" y="3068960"/>
              <a:ext cx="236770" cy="252030"/>
              <a:chOff x="8135" y="2112"/>
              <a:chExt cx="345" cy="462"/>
            </a:xfrm>
          </p:grpSpPr>
          <p:cxnSp>
            <p:nvCxnSpPr>
              <p:cNvPr id="58"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59"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46" name="Group 6"/>
            <p:cNvGrpSpPr>
              <a:grpSpLocks/>
            </p:cNvGrpSpPr>
            <p:nvPr/>
          </p:nvGrpSpPr>
          <p:grpSpPr bwMode="auto">
            <a:xfrm>
              <a:off x="6484484" y="3050958"/>
              <a:ext cx="236770" cy="252030"/>
              <a:chOff x="8135" y="2112"/>
              <a:chExt cx="345" cy="462"/>
            </a:xfrm>
          </p:grpSpPr>
          <p:cxnSp>
            <p:nvCxnSpPr>
              <p:cNvPr id="56"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57"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cxnSp>
          <p:nvCxnSpPr>
            <p:cNvPr id="48" name="Прямая соединительная линия 47"/>
            <p:cNvCxnSpPr/>
            <p:nvPr/>
          </p:nvCxnSpPr>
          <p:spPr>
            <a:xfrm>
              <a:off x="1512270" y="2924944"/>
              <a:ext cx="5445758" cy="0"/>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6804248" y="2683150"/>
              <a:ext cx="828702" cy="261610"/>
            </a:xfrm>
            <a:prstGeom prst="rect">
              <a:avLst/>
            </a:prstGeom>
            <a:noFill/>
          </p:spPr>
          <p:txBody>
            <a:bodyPr wrap="square" rtlCol="0">
              <a:spAutoFit/>
            </a:bodyPr>
            <a:lstStyle/>
            <a:p>
              <a:r>
                <a:rPr lang="en-US" sz="1100" dirty="0" smtClean="0"/>
                <a:t>PE</a:t>
              </a:r>
              <a:endParaRPr lang="en-US" sz="1100" dirty="0"/>
            </a:p>
          </p:txBody>
        </p:sp>
        <p:grpSp>
          <p:nvGrpSpPr>
            <p:cNvPr id="47" name="Группа 150"/>
            <p:cNvGrpSpPr/>
            <p:nvPr/>
          </p:nvGrpSpPr>
          <p:grpSpPr>
            <a:xfrm>
              <a:off x="3491880" y="2492896"/>
              <a:ext cx="355158" cy="252028"/>
              <a:chOff x="1547664" y="2492896"/>
              <a:chExt cx="180016" cy="138744"/>
            </a:xfrm>
          </p:grpSpPr>
          <p:sp>
            <p:nvSpPr>
              <p:cNvPr id="54" name="Овал 53"/>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Прямая соединительная линия 54"/>
              <p:cNvCxnSpPr>
                <a:stCxn id="54"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cxnSp>
          <p:nvCxnSpPr>
            <p:cNvPr id="84" name="Прямая соединительная линия 83"/>
            <p:cNvCxnSpPr/>
            <p:nvPr/>
          </p:nvCxnSpPr>
          <p:spPr>
            <a:xfrm>
              <a:off x="3059832" y="2636912"/>
              <a:ext cx="0" cy="288032"/>
            </a:xfrm>
            <a:prstGeom prst="line">
              <a:avLst/>
            </a:prstGeom>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1619672" y="2636912"/>
              <a:ext cx="828702" cy="261610"/>
            </a:xfrm>
            <a:prstGeom prst="rect">
              <a:avLst/>
            </a:prstGeom>
            <a:noFill/>
          </p:spPr>
          <p:txBody>
            <a:bodyPr wrap="square" rtlCol="0">
              <a:spAutoFit/>
            </a:bodyPr>
            <a:lstStyle/>
            <a:p>
              <a:r>
                <a:rPr lang="en-US" sz="1100" dirty="0" smtClean="0"/>
                <a:t>PEN</a:t>
              </a:r>
              <a:endParaRPr lang="en-US" sz="1100" dirty="0"/>
            </a:p>
          </p:txBody>
        </p:sp>
        <p:grpSp>
          <p:nvGrpSpPr>
            <p:cNvPr id="50" name="Group 2"/>
            <p:cNvGrpSpPr>
              <a:grpSpLocks/>
            </p:cNvGrpSpPr>
            <p:nvPr/>
          </p:nvGrpSpPr>
          <p:grpSpPr bwMode="auto">
            <a:xfrm>
              <a:off x="1979712" y="2780928"/>
              <a:ext cx="327025" cy="231775"/>
              <a:chOff x="7383" y="2149"/>
              <a:chExt cx="514" cy="366"/>
            </a:xfrm>
          </p:grpSpPr>
          <p:cxnSp>
            <p:nvCxnSpPr>
              <p:cNvPr id="2051" name="AutoShape 3"/>
              <p:cNvCxnSpPr>
                <a:cxnSpLocks noChangeShapeType="1"/>
              </p:cNvCxnSpPr>
              <p:nvPr/>
            </p:nvCxnSpPr>
            <p:spPr bwMode="auto">
              <a:xfrm flipV="1">
                <a:off x="7383" y="2203"/>
                <a:ext cx="333" cy="312"/>
              </a:xfrm>
              <a:prstGeom prst="straightConnector1">
                <a:avLst/>
              </a:prstGeom>
              <a:noFill/>
              <a:ln w="9525">
                <a:solidFill>
                  <a:srgbClr val="000000"/>
                </a:solidFill>
                <a:round/>
                <a:headEnd/>
                <a:tailEnd/>
              </a:ln>
            </p:spPr>
          </p:cxnSp>
          <p:sp>
            <p:nvSpPr>
              <p:cNvPr id="2052" name="Oval 4"/>
              <p:cNvSpPr>
                <a:spLocks noChangeArrowheads="1"/>
              </p:cNvSpPr>
              <p:nvPr/>
            </p:nvSpPr>
            <p:spPr bwMode="auto">
              <a:xfrm>
                <a:off x="7667" y="2149"/>
                <a:ext cx="113" cy="11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53" name="AutoShape 5"/>
              <p:cNvCxnSpPr>
                <a:cxnSpLocks noChangeShapeType="1"/>
              </p:cNvCxnSpPr>
              <p:nvPr/>
            </p:nvCxnSpPr>
            <p:spPr bwMode="auto">
              <a:xfrm>
                <a:off x="7592" y="2149"/>
                <a:ext cx="305" cy="0"/>
              </a:xfrm>
              <a:prstGeom prst="straightConnector1">
                <a:avLst/>
              </a:prstGeom>
              <a:noFill/>
              <a:ln w="12700">
                <a:solidFill>
                  <a:srgbClr val="000000"/>
                </a:solidFill>
                <a:round/>
                <a:headEnd/>
                <a:tailEnd/>
              </a:ln>
            </p:spPr>
          </p:cxnSp>
        </p:grpSp>
      </p:grpSp>
      <p:grpSp>
        <p:nvGrpSpPr>
          <p:cNvPr id="51" name="Group 6"/>
          <p:cNvGrpSpPr>
            <a:grpSpLocks/>
          </p:cNvGrpSpPr>
          <p:nvPr/>
        </p:nvGrpSpPr>
        <p:grpSpPr bwMode="auto">
          <a:xfrm>
            <a:off x="1403648" y="3501008"/>
            <a:ext cx="183070" cy="190308"/>
            <a:chOff x="8135" y="2112"/>
            <a:chExt cx="345" cy="462"/>
          </a:xfrm>
        </p:grpSpPr>
        <p:cxnSp>
          <p:nvCxnSpPr>
            <p:cNvPr id="102"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03"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sp>
        <p:nvSpPr>
          <p:cNvPr id="89" name="Заголовок 80"/>
          <p:cNvSpPr>
            <a:spLocks noGrp="1"/>
          </p:cNvSpPr>
          <p:nvPr>
            <p:ph type="title"/>
          </p:nvPr>
        </p:nvSpPr>
        <p:spPr>
          <a:xfrm>
            <a:off x="457200" y="704088"/>
            <a:ext cx="8229600" cy="780696"/>
          </a:xfrm>
        </p:spPr>
        <p:txBody>
          <a:bodyPr>
            <a:noAutofit/>
          </a:bodyPr>
          <a:lstStyle/>
          <a:p>
            <a:pPr algn="ctr"/>
            <a:r>
              <a:rPr lang="ru-RU" sz="2400" b="1" dirty="0" smtClean="0"/>
              <a:t>Схемы электрических сетей с </a:t>
            </a:r>
            <a:r>
              <a:rPr lang="ru-RU" sz="2400" b="1" dirty="0" err="1" smtClean="0"/>
              <a:t>глухозаземленной</a:t>
            </a:r>
            <a:r>
              <a:rPr lang="ru-RU" sz="2400" b="1" dirty="0" smtClean="0"/>
              <a:t> </a:t>
            </a:r>
            <a:r>
              <a:rPr lang="ru-RU" sz="2400" b="1" dirty="0" err="1" smtClean="0"/>
              <a:t>нейтралью</a:t>
            </a:r>
            <a:r>
              <a:rPr lang="ru-RU" sz="2400" b="1" dirty="0" smtClean="0"/>
              <a:t/>
            </a:r>
            <a:br>
              <a:rPr lang="ru-RU" sz="2400" b="1" dirty="0" smtClean="0"/>
            </a:br>
            <a:r>
              <a:rPr lang="ru-RU" sz="2400" b="1" dirty="0" smtClean="0"/>
              <a:t> и их буквенное обозначение</a:t>
            </a:r>
            <a:endParaRPr lang="en-US" sz="2400" dirty="0"/>
          </a:p>
        </p:txBody>
      </p:sp>
      <p:sp>
        <p:nvSpPr>
          <p:cNvPr id="90" name="TextBox 89"/>
          <p:cNvSpPr txBox="1"/>
          <p:nvPr/>
        </p:nvSpPr>
        <p:spPr>
          <a:xfrm>
            <a:off x="755576" y="5085184"/>
            <a:ext cx="7848872" cy="646331"/>
          </a:xfrm>
          <a:prstGeom prst="rect">
            <a:avLst/>
          </a:prstGeom>
          <a:noFill/>
        </p:spPr>
        <p:txBody>
          <a:bodyPr wrap="square" rtlCol="0">
            <a:spAutoFit/>
          </a:bodyPr>
          <a:lstStyle/>
          <a:p>
            <a:r>
              <a:rPr lang="ru-RU" dirty="0" smtClean="0"/>
              <a:t>Функции нулевого защитного и нулевого рабочего проводников совмещены в одном проводнике в какой-то её части, начиная от источника питания</a:t>
            </a:r>
            <a:endParaRPr lang="en-US" dirty="0"/>
          </a:p>
        </p:txBody>
      </p:sp>
      <p:sp>
        <p:nvSpPr>
          <p:cNvPr id="91" name="Номер слайда 90"/>
          <p:cNvSpPr>
            <a:spLocks noGrp="1"/>
          </p:cNvSpPr>
          <p:nvPr>
            <p:ph type="sldNum" sz="quarter" idx="12"/>
          </p:nvPr>
        </p:nvSpPr>
        <p:spPr/>
        <p:txBody>
          <a:bodyPr/>
          <a:lstStyle/>
          <a:p>
            <a:fld id="{70885CC8-8F44-4A21-8745-9F00B8BF3831}" type="slidenum">
              <a:rPr lang="en-US" smtClean="0"/>
              <a:pPr/>
              <a:t>32</a:t>
            </a:fld>
            <a:endParaRPr lang="en-US"/>
          </a:p>
        </p:txBody>
      </p:sp>
    </p:spTree>
    <p:extLst>
      <p:ext uri="{BB962C8B-B14F-4D97-AF65-F5344CB8AC3E}">
        <p14:creationId xmlns:p14="http://schemas.microsoft.com/office/powerpoint/2010/main" val="103439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265113" indent="7938" algn="ctr">
              <a:buNone/>
            </a:pPr>
            <a:endParaRPr lang="ru-RU" dirty="0" smtClean="0"/>
          </a:p>
          <a:p>
            <a:pPr marL="0" indent="0"/>
            <a:endParaRPr lang="ru-RU" dirty="0" smtClean="0"/>
          </a:p>
          <a:p>
            <a:pPr marL="265113" indent="7938"/>
            <a:endParaRPr lang="ru-RU" dirty="0" smtClean="0"/>
          </a:p>
          <a:p>
            <a:pPr marL="265113" indent="7938"/>
            <a:endParaRPr lang="en-US" dirty="0"/>
          </a:p>
        </p:txBody>
      </p:sp>
      <p:grpSp>
        <p:nvGrpSpPr>
          <p:cNvPr id="2" name="Группа 159"/>
          <p:cNvGrpSpPr/>
          <p:nvPr/>
        </p:nvGrpSpPr>
        <p:grpSpPr>
          <a:xfrm>
            <a:off x="683568" y="1412776"/>
            <a:ext cx="7021390" cy="3528392"/>
            <a:chOff x="683568" y="1412776"/>
            <a:chExt cx="7021390" cy="3528392"/>
          </a:xfrm>
        </p:grpSpPr>
        <p:grpSp>
          <p:nvGrpSpPr>
            <p:cNvPr id="4" name="Группа 75"/>
            <p:cNvGrpSpPr/>
            <p:nvPr/>
          </p:nvGrpSpPr>
          <p:grpSpPr>
            <a:xfrm>
              <a:off x="1512270" y="1790818"/>
              <a:ext cx="1420632" cy="252028"/>
              <a:chOff x="2699792" y="1916832"/>
              <a:chExt cx="864096" cy="144016"/>
            </a:xfrm>
          </p:grpSpPr>
          <p:cxnSp>
            <p:nvCxnSpPr>
              <p:cNvPr id="77" name="Прямая соединительная линия 76"/>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Дуга 77"/>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9" name="Дуга 78"/>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0" name="Дуга 79"/>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1" name="Прямая соединительная линия 80"/>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 name="Прямая соединительная линия 81"/>
            <p:cNvCxnSpPr/>
            <p:nvPr/>
          </p:nvCxnSpPr>
          <p:spPr>
            <a:xfrm>
              <a:off x="3288061" y="1916832"/>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83" name="Прямая соединительная линия 82"/>
            <p:cNvCxnSpPr/>
            <p:nvPr/>
          </p:nvCxnSpPr>
          <p:spPr>
            <a:xfrm flipH="1" flipV="1">
              <a:off x="2932903" y="1790818"/>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5" name="Группа 83"/>
            <p:cNvGrpSpPr/>
            <p:nvPr/>
          </p:nvGrpSpPr>
          <p:grpSpPr>
            <a:xfrm>
              <a:off x="1512270" y="2042846"/>
              <a:ext cx="1420632" cy="252028"/>
              <a:chOff x="2699792" y="1916832"/>
              <a:chExt cx="864096" cy="144016"/>
            </a:xfrm>
          </p:grpSpPr>
          <p:cxnSp>
            <p:nvCxnSpPr>
              <p:cNvPr id="85" name="Прямая соединительная линия 8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Дуга 8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Дуга 8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Дуга 8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9" name="Прямая соединительная линия 8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Прямая соединительная линия 89"/>
            <p:cNvCxnSpPr/>
            <p:nvPr/>
          </p:nvCxnSpPr>
          <p:spPr>
            <a:xfrm>
              <a:off x="3288061" y="2168860"/>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91" name="Прямая соединительная линия 90"/>
            <p:cNvCxnSpPr/>
            <p:nvPr/>
          </p:nvCxnSpPr>
          <p:spPr>
            <a:xfrm flipH="1" flipV="1">
              <a:off x="2932903" y="2042846"/>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6" name="Группа 91"/>
            <p:cNvGrpSpPr/>
            <p:nvPr/>
          </p:nvGrpSpPr>
          <p:grpSpPr>
            <a:xfrm>
              <a:off x="1512270" y="2294874"/>
              <a:ext cx="1420632" cy="252028"/>
              <a:chOff x="2699792" y="1916832"/>
              <a:chExt cx="864096" cy="144016"/>
            </a:xfrm>
          </p:grpSpPr>
          <p:cxnSp>
            <p:nvCxnSpPr>
              <p:cNvPr id="93" name="Прямая соединительная линия 92"/>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Дуга 93"/>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Дуга 94"/>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6" name="Дуга 95"/>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7" name="Прямая соединительная линия 96"/>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Прямая соединительная линия 97"/>
            <p:cNvCxnSpPr/>
            <p:nvPr/>
          </p:nvCxnSpPr>
          <p:spPr>
            <a:xfrm>
              <a:off x="3288061" y="2420888"/>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99" name="Прямая соединительная линия 98"/>
            <p:cNvCxnSpPr/>
            <p:nvPr/>
          </p:nvCxnSpPr>
          <p:spPr>
            <a:xfrm flipH="1" flipV="1">
              <a:off x="2932903" y="2294874"/>
              <a:ext cx="355158" cy="126014"/>
            </a:xfrm>
            <a:prstGeom prst="line">
              <a:avLst/>
            </a:prstGeom>
          </p:spPr>
          <p:style>
            <a:lnRef idx="1">
              <a:schemeClr val="dk1"/>
            </a:lnRef>
            <a:fillRef idx="0">
              <a:schemeClr val="dk1"/>
            </a:fillRef>
            <a:effectRef idx="0">
              <a:schemeClr val="dk1"/>
            </a:effectRef>
            <a:fontRef idx="minor">
              <a:schemeClr val="tx1"/>
            </a:fontRef>
          </p:style>
        </p:cxnSp>
        <p:sp>
          <p:nvSpPr>
            <p:cNvPr id="100" name="Прямоугольник 99"/>
            <p:cNvSpPr/>
            <p:nvPr/>
          </p:nvSpPr>
          <p:spPr>
            <a:xfrm>
              <a:off x="3051289" y="1790818"/>
              <a:ext cx="75165" cy="567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Прямая соединительная линия 100"/>
            <p:cNvCxnSpPr/>
            <p:nvPr/>
          </p:nvCxnSpPr>
          <p:spPr>
            <a:xfrm>
              <a:off x="1512270" y="1916832"/>
              <a:ext cx="0" cy="2898322"/>
            </a:xfrm>
            <a:prstGeom prst="line">
              <a:avLst/>
            </a:prstGeom>
          </p:spPr>
          <p:style>
            <a:lnRef idx="1">
              <a:schemeClr val="dk1"/>
            </a:lnRef>
            <a:fillRef idx="0">
              <a:schemeClr val="dk1"/>
            </a:fillRef>
            <a:effectRef idx="0">
              <a:schemeClr val="dk1"/>
            </a:effectRef>
            <a:fontRef idx="minor">
              <a:schemeClr val="tx1"/>
            </a:fontRef>
          </p:style>
        </p:cxnSp>
        <p:grpSp>
          <p:nvGrpSpPr>
            <p:cNvPr id="7" name="Group 2"/>
            <p:cNvGrpSpPr>
              <a:grpSpLocks/>
            </p:cNvGrpSpPr>
            <p:nvPr/>
          </p:nvGrpSpPr>
          <p:grpSpPr bwMode="auto">
            <a:xfrm>
              <a:off x="1393884" y="4815154"/>
              <a:ext cx="236772" cy="126014"/>
              <a:chOff x="8265" y="9045"/>
              <a:chExt cx="600" cy="171"/>
            </a:xfrm>
          </p:grpSpPr>
          <p:cxnSp>
            <p:nvCxnSpPr>
              <p:cNvPr id="103"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104"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105"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106" name="Прямая соединительная линия 105"/>
            <p:cNvCxnSpPr/>
            <p:nvPr/>
          </p:nvCxnSpPr>
          <p:spPr>
            <a:xfrm>
              <a:off x="683568" y="4563126"/>
              <a:ext cx="6629618" cy="0"/>
            </a:xfrm>
            <a:prstGeom prst="line">
              <a:avLst/>
            </a:prstGeom>
          </p:spPr>
          <p:style>
            <a:lnRef idx="1">
              <a:schemeClr val="dk1"/>
            </a:lnRef>
            <a:fillRef idx="0">
              <a:schemeClr val="dk1"/>
            </a:fillRef>
            <a:effectRef idx="0">
              <a:schemeClr val="dk1"/>
            </a:effectRef>
            <a:fontRef idx="minor">
              <a:schemeClr val="tx1"/>
            </a:fontRef>
          </p:style>
        </p:cxnSp>
        <p:cxnSp>
          <p:nvCxnSpPr>
            <p:cNvPr id="107" name="Прямая соединительная линия 106"/>
            <p:cNvCxnSpPr/>
            <p:nvPr/>
          </p:nvCxnSpPr>
          <p:spPr>
            <a:xfrm>
              <a:off x="1512270" y="2672916"/>
              <a:ext cx="5445758" cy="0"/>
            </a:xfrm>
            <a:prstGeom prst="line">
              <a:avLst/>
            </a:prstGeom>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6876256" y="1628800"/>
              <a:ext cx="576064" cy="261610"/>
            </a:xfrm>
            <a:prstGeom prst="rect">
              <a:avLst/>
            </a:prstGeom>
            <a:noFill/>
          </p:spPr>
          <p:txBody>
            <a:bodyPr wrap="square" rtlCol="0">
              <a:spAutoFit/>
            </a:bodyPr>
            <a:lstStyle/>
            <a:p>
              <a:r>
                <a:rPr lang="en-US" sz="1100" dirty="0" smtClean="0"/>
                <a:t>L1</a:t>
              </a:r>
              <a:endParaRPr lang="en-US" sz="1100" dirty="0"/>
            </a:p>
          </p:txBody>
        </p:sp>
        <p:sp>
          <p:nvSpPr>
            <p:cNvPr id="109" name="TextBox 108"/>
            <p:cNvSpPr txBox="1"/>
            <p:nvPr/>
          </p:nvSpPr>
          <p:spPr>
            <a:xfrm>
              <a:off x="3998377" y="1412776"/>
              <a:ext cx="1302246" cy="338554"/>
            </a:xfrm>
            <a:prstGeom prst="rect">
              <a:avLst/>
            </a:prstGeom>
            <a:noFill/>
          </p:spPr>
          <p:txBody>
            <a:bodyPr wrap="square" rtlCol="0">
              <a:spAutoFit/>
            </a:bodyPr>
            <a:lstStyle/>
            <a:p>
              <a:r>
                <a:rPr lang="ru-RU" sz="1600" b="1" dirty="0" smtClean="0"/>
                <a:t>Т</a:t>
              </a:r>
              <a:r>
                <a:rPr lang="en-US" sz="1600" b="1" dirty="0" smtClean="0"/>
                <a:t>N-S</a:t>
              </a:r>
              <a:endParaRPr lang="en-US" sz="1600" b="1" dirty="0"/>
            </a:p>
          </p:txBody>
        </p:sp>
        <p:sp>
          <p:nvSpPr>
            <p:cNvPr id="110" name="TextBox 109"/>
            <p:cNvSpPr txBox="1"/>
            <p:nvPr/>
          </p:nvSpPr>
          <p:spPr>
            <a:xfrm>
              <a:off x="6876256" y="1916832"/>
              <a:ext cx="504056" cy="261610"/>
            </a:xfrm>
            <a:prstGeom prst="rect">
              <a:avLst/>
            </a:prstGeom>
            <a:noFill/>
          </p:spPr>
          <p:txBody>
            <a:bodyPr wrap="square" rtlCol="0">
              <a:spAutoFit/>
            </a:bodyPr>
            <a:lstStyle/>
            <a:p>
              <a:r>
                <a:rPr lang="en-US" sz="1100" dirty="0" smtClean="0"/>
                <a:t>L2</a:t>
              </a:r>
              <a:endParaRPr lang="en-US" sz="1100" dirty="0"/>
            </a:p>
          </p:txBody>
        </p:sp>
        <p:sp>
          <p:nvSpPr>
            <p:cNvPr id="111" name="TextBox 110"/>
            <p:cNvSpPr txBox="1"/>
            <p:nvPr/>
          </p:nvSpPr>
          <p:spPr>
            <a:xfrm>
              <a:off x="6876256" y="2132856"/>
              <a:ext cx="828702" cy="457818"/>
            </a:xfrm>
            <a:prstGeom prst="rect">
              <a:avLst/>
            </a:prstGeom>
            <a:noFill/>
          </p:spPr>
          <p:txBody>
            <a:bodyPr wrap="square" rtlCol="0">
              <a:spAutoFit/>
            </a:bodyPr>
            <a:lstStyle/>
            <a:p>
              <a:r>
                <a:rPr lang="en-US" sz="1100" dirty="0" smtClean="0"/>
                <a:t>L3</a:t>
              </a:r>
              <a:endParaRPr lang="en-US" sz="1100" dirty="0"/>
            </a:p>
          </p:txBody>
        </p:sp>
        <p:sp>
          <p:nvSpPr>
            <p:cNvPr id="112" name="TextBox 111"/>
            <p:cNvSpPr txBox="1"/>
            <p:nvPr/>
          </p:nvSpPr>
          <p:spPr>
            <a:xfrm>
              <a:off x="6839642" y="2420888"/>
              <a:ext cx="828702" cy="261610"/>
            </a:xfrm>
            <a:prstGeom prst="rect">
              <a:avLst/>
            </a:prstGeom>
            <a:noFill/>
          </p:spPr>
          <p:txBody>
            <a:bodyPr wrap="square" rtlCol="0">
              <a:spAutoFit/>
            </a:bodyPr>
            <a:lstStyle/>
            <a:p>
              <a:r>
                <a:rPr lang="en-US" sz="1100" dirty="0" smtClean="0"/>
                <a:t>N</a:t>
              </a:r>
              <a:endParaRPr lang="en-US" sz="1100" dirty="0"/>
            </a:p>
          </p:txBody>
        </p:sp>
        <p:sp>
          <p:nvSpPr>
            <p:cNvPr id="113" name="Прямоугольник 112"/>
            <p:cNvSpPr/>
            <p:nvPr/>
          </p:nvSpPr>
          <p:spPr>
            <a:xfrm>
              <a:off x="5774167" y="3429000"/>
              <a:ext cx="59193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Прямоугольник 113"/>
            <p:cNvSpPr/>
            <p:nvPr/>
          </p:nvSpPr>
          <p:spPr>
            <a:xfrm>
              <a:off x="4116763" y="3429000"/>
              <a:ext cx="118386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Овал 114"/>
            <p:cNvSpPr/>
            <p:nvPr/>
          </p:nvSpPr>
          <p:spPr>
            <a:xfrm>
              <a:off x="4235149"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Прямая соединительная линия 115"/>
            <p:cNvCxnSpPr/>
            <p:nvPr/>
          </p:nvCxnSpPr>
          <p:spPr>
            <a:xfrm>
              <a:off x="3524833" y="2924944"/>
              <a:ext cx="0" cy="630070"/>
            </a:xfrm>
            <a:prstGeom prst="line">
              <a:avLst/>
            </a:prstGeom>
          </p:spPr>
          <p:style>
            <a:lnRef idx="1">
              <a:schemeClr val="dk1"/>
            </a:lnRef>
            <a:fillRef idx="0">
              <a:schemeClr val="dk1"/>
            </a:fillRef>
            <a:effectRef idx="0">
              <a:schemeClr val="dk1"/>
            </a:effectRef>
            <a:fontRef idx="minor">
              <a:schemeClr val="tx1"/>
            </a:fontRef>
          </p:style>
        </p:cxnSp>
        <p:cxnSp>
          <p:nvCxnSpPr>
            <p:cNvPr id="117" name="Прямая соединительная линия 116"/>
            <p:cNvCxnSpPr/>
            <p:nvPr/>
          </p:nvCxnSpPr>
          <p:spPr>
            <a:xfrm>
              <a:off x="3524833" y="3555014"/>
              <a:ext cx="591930" cy="0"/>
            </a:xfrm>
            <a:prstGeom prst="line">
              <a:avLst/>
            </a:prstGeom>
          </p:spPr>
          <p:style>
            <a:lnRef idx="1">
              <a:schemeClr val="dk1"/>
            </a:lnRef>
            <a:fillRef idx="0">
              <a:schemeClr val="dk1"/>
            </a:fillRef>
            <a:effectRef idx="0">
              <a:schemeClr val="dk1"/>
            </a:effectRef>
            <a:fontRef idx="minor">
              <a:schemeClr val="tx1"/>
            </a:fontRef>
          </p:style>
        </p:cxnSp>
        <p:cxnSp>
          <p:nvCxnSpPr>
            <p:cNvPr id="118" name="Прямая соединительная линия 117"/>
            <p:cNvCxnSpPr>
              <a:endCxn id="115" idx="0"/>
            </p:cNvCxnSpPr>
            <p:nvPr/>
          </p:nvCxnSpPr>
          <p:spPr>
            <a:xfrm>
              <a:off x="4235149" y="1916832"/>
              <a:ext cx="29593" cy="1701196"/>
            </a:xfrm>
            <a:prstGeom prst="line">
              <a:avLst/>
            </a:prstGeom>
          </p:spPr>
          <p:style>
            <a:lnRef idx="1">
              <a:schemeClr val="dk1"/>
            </a:lnRef>
            <a:fillRef idx="0">
              <a:schemeClr val="dk1"/>
            </a:fillRef>
            <a:effectRef idx="0">
              <a:schemeClr val="dk1"/>
            </a:effectRef>
            <a:fontRef idx="minor">
              <a:schemeClr val="tx1"/>
            </a:fontRef>
          </p:style>
        </p:cxnSp>
        <p:sp>
          <p:nvSpPr>
            <p:cNvPr id="119" name="Овал 118"/>
            <p:cNvSpPr/>
            <p:nvPr/>
          </p:nvSpPr>
          <p:spPr>
            <a:xfrm>
              <a:off x="4471921"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Прямая соединительная линия 119"/>
            <p:cNvCxnSpPr/>
            <p:nvPr/>
          </p:nvCxnSpPr>
          <p:spPr>
            <a:xfrm>
              <a:off x="4499992" y="2159852"/>
              <a:ext cx="1522" cy="1485172"/>
            </a:xfrm>
            <a:prstGeom prst="line">
              <a:avLst/>
            </a:prstGeom>
          </p:spPr>
          <p:style>
            <a:lnRef idx="1">
              <a:schemeClr val="dk1"/>
            </a:lnRef>
            <a:fillRef idx="0">
              <a:schemeClr val="dk1"/>
            </a:fillRef>
            <a:effectRef idx="0">
              <a:schemeClr val="dk1"/>
            </a:effectRef>
            <a:fontRef idx="minor">
              <a:schemeClr val="tx1"/>
            </a:fontRef>
          </p:style>
        </p:cxnSp>
        <p:sp>
          <p:nvSpPr>
            <p:cNvPr id="121" name="Овал 120"/>
            <p:cNvSpPr/>
            <p:nvPr/>
          </p:nvSpPr>
          <p:spPr>
            <a:xfrm>
              <a:off x="470869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Прямая соединительная линия 121"/>
            <p:cNvCxnSpPr>
              <a:endCxn id="121" idx="0"/>
            </p:cNvCxnSpPr>
            <p:nvPr/>
          </p:nvCxnSpPr>
          <p:spPr>
            <a:xfrm>
              <a:off x="4716016" y="2420888"/>
              <a:ext cx="22270" cy="1197140"/>
            </a:xfrm>
            <a:prstGeom prst="line">
              <a:avLst/>
            </a:prstGeom>
          </p:spPr>
          <p:style>
            <a:lnRef idx="1">
              <a:schemeClr val="dk1"/>
            </a:lnRef>
            <a:fillRef idx="0">
              <a:schemeClr val="dk1"/>
            </a:fillRef>
            <a:effectRef idx="0">
              <a:schemeClr val="dk1"/>
            </a:effectRef>
            <a:fontRef idx="minor">
              <a:schemeClr val="tx1"/>
            </a:fontRef>
          </p:style>
        </p:cxnSp>
        <p:sp>
          <p:nvSpPr>
            <p:cNvPr id="123" name="Овал 122"/>
            <p:cNvSpPr/>
            <p:nvPr/>
          </p:nvSpPr>
          <p:spPr>
            <a:xfrm>
              <a:off x="4945465"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Прямая соединительная линия 123"/>
            <p:cNvCxnSpPr>
              <a:endCxn id="123" idx="0"/>
            </p:cNvCxnSpPr>
            <p:nvPr/>
          </p:nvCxnSpPr>
          <p:spPr>
            <a:xfrm>
              <a:off x="4945465" y="2672916"/>
              <a:ext cx="29593" cy="945112"/>
            </a:xfrm>
            <a:prstGeom prst="line">
              <a:avLst/>
            </a:prstGeom>
          </p:spPr>
          <p:style>
            <a:lnRef idx="1">
              <a:schemeClr val="dk1"/>
            </a:lnRef>
            <a:fillRef idx="0">
              <a:schemeClr val="dk1"/>
            </a:fillRef>
            <a:effectRef idx="0">
              <a:schemeClr val="dk1"/>
            </a:effectRef>
            <a:fontRef idx="minor">
              <a:schemeClr val="tx1"/>
            </a:fontRef>
          </p:style>
        </p:cxnSp>
        <p:sp>
          <p:nvSpPr>
            <p:cNvPr id="125" name="Овал 124"/>
            <p:cNvSpPr/>
            <p:nvPr/>
          </p:nvSpPr>
          <p:spPr>
            <a:xfrm>
              <a:off x="6129326"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Прямая соединительная линия 125"/>
            <p:cNvCxnSpPr>
              <a:endCxn id="125" idx="0"/>
            </p:cNvCxnSpPr>
            <p:nvPr/>
          </p:nvCxnSpPr>
          <p:spPr>
            <a:xfrm>
              <a:off x="6129326" y="2672916"/>
              <a:ext cx="29593" cy="945112"/>
            </a:xfrm>
            <a:prstGeom prst="line">
              <a:avLst/>
            </a:prstGeom>
          </p:spPr>
          <p:style>
            <a:lnRef idx="1">
              <a:schemeClr val="dk1"/>
            </a:lnRef>
            <a:fillRef idx="0">
              <a:schemeClr val="dk1"/>
            </a:fillRef>
            <a:effectRef idx="0">
              <a:schemeClr val="dk1"/>
            </a:effectRef>
            <a:fontRef idx="minor">
              <a:schemeClr val="tx1"/>
            </a:fontRef>
          </p:style>
        </p:cxnSp>
        <p:sp>
          <p:nvSpPr>
            <p:cNvPr id="127" name="Овал 126"/>
            <p:cNvSpPr/>
            <p:nvPr/>
          </p:nvSpPr>
          <p:spPr>
            <a:xfrm>
              <a:off x="589255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Прямая соединительная линия 127"/>
            <p:cNvCxnSpPr>
              <a:endCxn id="127" idx="0"/>
            </p:cNvCxnSpPr>
            <p:nvPr/>
          </p:nvCxnSpPr>
          <p:spPr>
            <a:xfrm>
              <a:off x="5892553" y="2168860"/>
              <a:ext cx="29593" cy="1449168"/>
            </a:xfrm>
            <a:prstGeom prst="line">
              <a:avLst/>
            </a:prstGeom>
          </p:spPr>
          <p:style>
            <a:lnRef idx="1">
              <a:schemeClr val="dk1"/>
            </a:lnRef>
            <a:fillRef idx="0">
              <a:schemeClr val="dk1"/>
            </a:fillRef>
            <a:effectRef idx="0">
              <a:schemeClr val="dk1"/>
            </a:effectRef>
            <a:fontRef idx="minor">
              <a:schemeClr val="tx1"/>
            </a:fontRef>
          </p:style>
        </p:cxnSp>
        <p:grpSp>
          <p:nvGrpSpPr>
            <p:cNvPr id="8" name="Группа 128"/>
            <p:cNvGrpSpPr/>
            <p:nvPr/>
          </p:nvGrpSpPr>
          <p:grpSpPr>
            <a:xfrm>
              <a:off x="4827079" y="3050958"/>
              <a:ext cx="355158" cy="252028"/>
              <a:chOff x="1547664" y="2492896"/>
              <a:chExt cx="180016" cy="138744"/>
            </a:xfrm>
          </p:grpSpPr>
          <p:sp>
            <p:nvSpPr>
              <p:cNvPr id="130" name="Овал 129"/>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Прямая соединительная линия 130"/>
              <p:cNvCxnSpPr>
                <a:stCxn id="130"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cxnSp>
          <p:nvCxnSpPr>
            <p:cNvPr id="132" name="Прямая соединительная линия 131"/>
            <p:cNvCxnSpPr/>
            <p:nvPr/>
          </p:nvCxnSpPr>
          <p:spPr>
            <a:xfrm>
              <a:off x="6602870" y="2924944"/>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133" name="Прямая соединительная линия 132"/>
            <p:cNvCxnSpPr>
              <a:stCxn id="113" idx="3"/>
              <a:endCxn id="113" idx="3"/>
            </p:cNvCxnSpPr>
            <p:nvPr/>
          </p:nvCxnSpPr>
          <p:spPr>
            <a:xfrm>
              <a:off x="6366098" y="38700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flipH="1">
              <a:off x="6366098" y="3681028"/>
              <a:ext cx="236772" cy="0"/>
            </a:xfrm>
            <a:prstGeom prst="line">
              <a:avLst/>
            </a:prstGeom>
          </p:spPr>
          <p:style>
            <a:lnRef idx="1">
              <a:schemeClr val="dk1"/>
            </a:lnRef>
            <a:fillRef idx="0">
              <a:schemeClr val="dk1"/>
            </a:fillRef>
            <a:effectRef idx="0">
              <a:schemeClr val="dk1"/>
            </a:effectRef>
            <a:fontRef idx="minor">
              <a:schemeClr val="tx1"/>
            </a:fontRef>
          </p:style>
        </p:cxnSp>
        <p:grpSp>
          <p:nvGrpSpPr>
            <p:cNvPr id="9" name="Группа 134"/>
            <p:cNvGrpSpPr/>
            <p:nvPr/>
          </p:nvGrpSpPr>
          <p:grpSpPr>
            <a:xfrm>
              <a:off x="6010940" y="3050958"/>
              <a:ext cx="355158" cy="252028"/>
              <a:chOff x="1547664" y="2492896"/>
              <a:chExt cx="180016" cy="138744"/>
            </a:xfrm>
          </p:grpSpPr>
          <p:sp>
            <p:nvSpPr>
              <p:cNvPr id="136" name="Овал 135"/>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Прямая соединительная линия 136"/>
              <p:cNvCxnSpPr>
                <a:stCxn id="136"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6"/>
            <p:cNvGrpSpPr>
              <a:grpSpLocks/>
            </p:cNvGrpSpPr>
            <p:nvPr/>
          </p:nvGrpSpPr>
          <p:grpSpPr bwMode="auto">
            <a:xfrm>
              <a:off x="3419872" y="3068960"/>
              <a:ext cx="236770" cy="252030"/>
              <a:chOff x="8135" y="2112"/>
              <a:chExt cx="345" cy="462"/>
            </a:xfrm>
          </p:grpSpPr>
          <p:cxnSp>
            <p:nvCxnSpPr>
              <p:cNvPr id="143"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44"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11" name="Group 6"/>
            <p:cNvGrpSpPr>
              <a:grpSpLocks/>
            </p:cNvGrpSpPr>
            <p:nvPr/>
          </p:nvGrpSpPr>
          <p:grpSpPr bwMode="auto">
            <a:xfrm>
              <a:off x="6484484" y="3050958"/>
              <a:ext cx="236770" cy="252030"/>
              <a:chOff x="8135" y="2112"/>
              <a:chExt cx="345" cy="462"/>
            </a:xfrm>
          </p:grpSpPr>
          <p:cxnSp>
            <p:nvCxnSpPr>
              <p:cNvPr id="146"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47"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cxnSp>
          <p:nvCxnSpPr>
            <p:cNvPr id="149" name="Прямая соединительная линия 148"/>
            <p:cNvCxnSpPr/>
            <p:nvPr/>
          </p:nvCxnSpPr>
          <p:spPr>
            <a:xfrm>
              <a:off x="1512270" y="2924944"/>
              <a:ext cx="5445758" cy="0"/>
            </a:xfrm>
            <a:prstGeom prst="line">
              <a:avLst/>
            </a:prstGeom>
          </p:spPr>
          <p:style>
            <a:lnRef idx="1">
              <a:schemeClr val="dk1"/>
            </a:lnRef>
            <a:fillRef idx="0">
              <a:schemeClr val="dk1"/>
            </a:fillRef>
            <a:effectRef idx="0">
              <a:schemeClr val="dk1"/>
            </a:effectRef>
            <a:fontRef idx="minor">
              <a:schemeClr val="tx1"/>
            </a:fontRef>
          </p:style>
        </p:cxnSp>
        <p:sp>
          <p:nvSpPr>
            <p:cNvPr id="150" name="TextBox 149"/>
            <p:cNvSpPr txBox="1"/>
            <p:nvPr/>
          </p:nvSpPr>
          <p:spPr>
            <a:xfrm>
              <a:off x="6804248" y="2683150"/>
              <a:ext cx="828702" cy="261610"/>
            </a:xfrm>
            <a:prstGeom prst="rect">
              <a:avLst/>
            </a:prstGeom>
            <a:noFill/>
          </p:spPr>
          <p:txBody>
            <a:bodyPr wrap="square" rtlCol="0">
              <a:spAutoFit/>
            </a:bodyPr>
            <a:lstStyle/>
            <a:p>
              <a:r>
                <a:rPr lang="en-US" sz="1100" dirty="0" smtClean="0"/>
                <a:t>PE</a:t>
              </a:r>
              <a:endParaRPr lang="en-US" sz="1100" dirty="0"/>
            </a:p>
          </p:txBody>
        </p:sp>
        <p:grpSp>
          <p:nvGrpSpPr>
            <p:cNvPr id="12" name="Группа 150"/>
            <p:cNvGrpSpPr/>
            <p:nvPr/>
          </p:nvGrpSpPr>
          <p:grpSpPr>
            <a:xfrm>
              <a:off x="2843808" y="2492896"/>
              <a:ext cx="355158" cy="252028"/>
              <a:chOff x="1547664" y="2492896"/>
              <a:chExt cx="180016" cy="138744"/>
            </a:xfrm>
          </p:grpSpPr>
          <p:sp>
            <p:nvSpPr>
              <p:cNvPr id="152" name="Овал 151"/>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Прямая соединительная линия 152"/>
              <p:cNvCxnSpPr>
                <a:stCxn id="152"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 6"/>
            <p:cNvGrpSpPr>
              <a:grpSpLocks/>
            </p:cNvGrpSpPr>
            <p:nvPr/>
          </p:nvGrpSpPr>
          <p:grpSpPr bwMode="auto">
            <a:xfrm>
              <a:off x="2339752" y="2708920"/>
              <a:ext cx="236770" cy="252030"/>
              <a:chOff x="8135" y="2112"/>
              <a:chExt cx="345" cy="462"/>
            </a:xfrm>
          </p:grpSpPr>
          <p:cxnSp>
            <p:nvCxnSpPr>
              <p:cNvPr id="155"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56"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grpSp>
        <p:nvGrpSpPr>
          <p:cNvPr id="14" name="Group 6"/>
          <p:cNvGrpSpPr>
            <a:grpSpLocks/>
          </p:cNvGrpSpPr>
          <p:nvPr/>
        </p:nvGrpSpPr>
        <p:grpSpPr bwMode="auto">
          <a:xfrm>
            <a:off x="1403648" y="3501008"/>
            <a:ext cx="183070" cy="190308"/>
            <a:chOff x="8135" y="2112"/>
            <a:chExt cx="345" cy="462"/>
          </a:xfrm>
        </p:grpSpPr>
        <p:cxnSp>
          <p:nvCxnSpPr>
            <p:cNvPr id="162"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63"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sp>
        <p:nvSpPr>
          <p:cNvPr id="135" name="TextBox 134"/>
          <p:cNvSpPr txBox="1"/>
          <p:nvPr/>
        </p:nvSpPr>
        <p:spPr>
          <a:xfrm>
            <a:off x="755576" y="5085184"/>
            <a:ext cx="7848872" cy="646331"/>
          </a:xfrm>
          <a:prstGeom prst="rect">
            <a:avLst/>
          </a:prstGeom>
          <a:noFill/>
        </p:spPr>
        <p:txBody>
          <a:bodyPr wrap="square" rtlCol="0">
            <a:spAutoFit/>
          </a:bodyPr>
          <a:lstStyle/>
          <a:p>
            <a:r>
              <a:rPr lang="ru-RU" dirty="0" smtClean="0"/>
              <a:t>Нулевой защитный и нулевой рабочий проводники разделены на всем протяжении длины</a:t>
            </a:r>
            <a:endParaRPr lang="en-US" dirty="0"/>
          </a:p>
        </p:txBody>
      </p:sp>
      <p:sp>
        <p:nvSpPr>
          <p:cNvPr id="92" name="Номер слайда 91"/>
          <p:cNvSpPr>
            <a:spLocks noGrp="1"/>
          </p:cNvSpPr>
          <p:nvPr>
            <p:ph type="sldNum" sz="quarter" idx="12"/>
          </p:nvPr>
        </p:nvSpPr>
        <p:spPr/>
        <p:txBody>
          <a:bodyPr/>
          <a:lstStyle/>
          <a:p>
            <a:fld id="{70885CC8-8F44-4A21-8745-9F00B8BF3831}" type="slidenum">
              <a:rPr lang="en-US" smtClean="0"/>
              <a:pPr/>
              <a:t>33</a:t>
            </a:fld>
            <a:endParaRPr lang="en-US"/>
          </a:p>
        </p:txBody>
      </p:sp>
      <p:sp>
        <p:nvSpPr>
          <p:cNvPr id="129" name="Нижний колонтитул 128"/>
          <p:cNvSpPr>
            <a:spLocks noGrp="1"/>
          </p:cNvSpPr>
          <p:nvPr>
            <p:ph type="ftr" sz="quarter" idx="11"/>
          </p:nvPr>
        </p:nvSpPr>
        <p:spPr/>
        <p:txBody>
          <a:bodyPr/>
          <a:lstStyle/>
          <a:p>
            <a:endParaRPr lang="en-US"/>
          </a:p>
        </p:txBody>
      </p:sp>
      <p:sp>
        <p:nvSpPr>
          <p:cNvPr id="145" name="Заголовок 80"/>
          <p:cNvSpPr>
            <a:spLocks noGrp="1"/>
          </p:cNvSpPr>
          <p:nvPr>
            <p:ph type="title"/>
          </p:nvPr>
        </p:nvSpPr>
        <p:spPr>
          <a:xfrm>
            <a:off x="457200" y="404664"/>
            <a:ext cx="8229600" cy="780696"/>
          </a:xfrm>
        </p:spPr>
        <p:txBody>
          <a:bodyPr>
            <a:noAutofit/>
          </a:bodyPr>
          <a:lstStyle/>
          <a:p>
            <a:pPr algn="ctr"/>
            <a:r>
              <a:rPr lang="ru-RU" sz="2400" b="1" dirty="0" smtClean="0"/>
              <a:t>Схемы электрических сетей с </a:t>
            </a:r>
            <a:r>
              <a:rPr lang="ru-RU" sz="2400" b="1" dirty="0" err="1" smtClean="0"/>
              <a:t>глухозаземленной</a:t>
            </a:r>
            <a:r>
              <a:rPr lang="ru-RU" sz="2400" b="1" dirty="0" smtClean="0"/>
              <a:t> </a:t>
            </a:r>
            <a:r>
              <a:rPr lang="ru-RU" sz="2400" b="1" dirty="0" err="1" smtClean="0"/>
              <a:t>нейтралью</a:t>
            </a:r>
            <a:r>
              <a:rPr lang="ru-RU" sz="2400" b="1" dirty="0" smtClean="0"/>
              <a:t> </a:t>
            </a:r>
            <a:br>
              <a:rPr lang="ru-RU" sz="2400" b="1" dirty="0" smtClean="0"/>
            </a:br>
            <a:r>
              <a:rPr lang="ru-RU" sz="2400" b="1" dirty="0" smtClean="0"/>
              <a:t>и их буквенное обозначение</a:t>
            </a:r>
            <a:endParaRPr lang="en-US" sz="2400" dirty="0"/>
          </a:p>
        </p:txBody>
      </p:sp>
    </p:spTree>
    <p:extLst>
      <p:ext uri="{BB962C8B-B14F-4D97-AF65-F5344CB8AC3E}">
        <p14:creationId xmlns:p14="http://schemas.microsoft.com/office/powerpoint/2010/main" val="3501854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normAutofit fontScale="90000"/>
          </a:bodyPr>
          <a:lstStyle/>
          <a:p>
            <a:pPr algn="ctr"/>
            <a:r>
              <a:rPr lang="ru-RU" sz="2600" b="1" spc="50" dirty="0" smtClean="0">
                <a:ln w="11430"/>
                <a:solidFill>
                  <a:schemeClr val="tx1"/>
                </a:solidFill>
                <a:effectLst>
                  <a:outerShdw blurRad="76200" dist="50800" dir="5400000" algn="tl" rotWithShape="0">
                    <a:srgbClr val="000000">
                      <a:alpha val="65000"/>
                    </a:srgbClr>
                  </a:outerShdw>
                </a:effectLst>
              </a:rPr>
              <a:t>Уровни безопасности разновидностей системы </a:t>
            </a:r>
            <a:r>
              <a:rPr lang="en-US" sz="2600" b="1" spc="50" dirty="0" smtClean="0">
                <a:ln w="11430"/>
                <a:solidFill>
                  <a:schemeClr val="tx1"/>
                </a:solidFill>
                <a:effectLst>
                  <a:outerShdw blurRad="76200" dist="50800" dir="5400000" algn="tl" rotWithShape="0">
                    <a:srgbClr val="000000">
                      <a:alpha val="65000"/>
                    </a:srgbClr>
                  </a:outerShdw>
                </a:effectLst>
              </a:rPr>
              <a:t>TN</a:t>
            </a:r>
            <a:r>
              <a:rPr lang="ru-RU" dirty="0" smtClean="0">
                <a:solidFill>
                  <a:schemeClr val="tx1"/>
                </a:solidFill>
              </a:rPr>
              <a:t> </a:t>
            </a:r>
            <a:endParaRPr lang="en-US" dirty="0">
              <a:solidFill>
                <a:schemeClr val="tx1"/>
              </a:solidFill>
            </a:endParaRPr>
          </a:p>
        </p:txBody>
      </p:sp>
      <p:grpSp>
        <p:nvGrpSpPr>
          <p:cNvPr id="53250" name="Group 2"/>
          <p:cNvGrpSpPr>
            <a:grpSpLocks/>
          </p:cNvGrpSpPr>
          <p:nvPr/>
        </p:nvGrpSpPr>
        <p:grpSpPr bwMode="auto">
          <a:xfrm>
            <a:off x="539552" y="1268760"/>
            <a:ext cx="5539775" cy="3090357"/>
            <a:chOff x="2518" y="6104"/>
            <a:chExt cx="8212" cy="4306"/>
          </a:xfrm>
        </p:grpSpPr>
        <p:sp>
          <p:nvSpPr>
            <p:cNvPr id="53251" name="Line 3"/>
            <p:cNvSpPr>
              <a:spLocks noChangeShapeType="1"/>
            </p:cNvSpPr>
            <p:nvPr/>
          </p:nvSpPr>
          <p:spPr bwMode="auto">
            <a:xfrm>
              <a:off x="2518" y="9734"/>
              <a:ext cx="748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252" name="Group 4"/>
            <p:cNvGrpSpPr>
              <a:grpSpLocks/>
            </p:cNvGrpSpPr>
            <p:nvPr/>
          </p:nvGrpSpPr>
          <p:grpSpPr bwMode="auto">
            <a:xfrm>
              <a:off x="3387" y="6406"/>
              <a:ext cx="1310" cy="206"/>
              <a:chOff x="2361" y="7404"/>
              <a:chExt cx="1310" cy="206"/>
            </a:xfrm>
          </p:grpSpPr>
          <p:sp>
            <p:nvSpPr>
              <p:cNvPr id="53253" name="Arc 5"/>
              <p:cNvSpPr>
                <a:spLocks/>
              </p:cNvSpPr>
              <p:nvPr/>
            </p:nvSpPr>
            <p:spPr bwMode="auto">
              <a:xfrm rot="16200000" flipV="1">
                <a:off x="247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54" name="Arc 6"/>
              <p:cNvSpPr>
                <a:spLocks/>
              </p:cNvSpPr>
              <p:nvPr/>
            </p:nvSpPr>
            <p:spPr bwMode="auto">
              <a:xfrm rot="16200000" flipV="1">
                <a:off x="291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55" name="Arc 7"/>
              <p:cNvSpPr>
                <a:spLocks/>
              </p:cNvSpPr>
              <p:nvPr/>
            </p:nvSpPr>
            <p:spPr bwMode="auto">
              <a:xfrm rot="16200000" flipV="1">
                <a:off x="3351"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256" name="Line 8"/>
            <p:cNvSpPr>
              <a:spLocks noChangeShapeType="1"/>
            </p:cNvSpPr>
            <p:nvPr/>
          </p:nvSpPr>
          <p:spPr bwMode="auto">
            <a:xfrm>
              <a:off x="3148" y="6607"/>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57" name="Line 9"/>
            <p:cNvSpPr>
              <a:spLocks noChangeShapeType="1"/>
            </p:cNvSpPr>
            <p:nvPr/>
          </p:nvSpPr>
          <p:spPr bwMode="auto">
            <a:xfrm>
              <a:off x="4697" y="6607"/>
              <a:ext cx="551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258" name="Group 10"/>
            <p:cNvGrpSpPr>
              <a:grpSpLocks/>
            </p:cNvGrpSpPr>
            <p:nvPr/>
          </p:nvGrpSpPr>
          <p:grpSpPr bwMode="auto">
            <a:xfrm>
              <a:off x="3387" y="6968"/>
              <a:ext cx="1310" cy="206"/>
              <a:chOff x="2361" y="7404"/>
              <a:chExt cx="1310" cy="206"/>
            </a:xfrm>
          </p:grpSpPr>
          <p:sp>
            <p:nvSpPr>
              <p:cNvPr id="53259" name="Arc 11"/>
              <p:cNvSpPr>
                <a:spLocks/>
              </p:cNvSpPr>
              <p:nvPr/>
            </p:nvSpPr>
            <p:spPr bwMode="auto">
              <a:xfrm rot="16200000" flipV="1">
                <a:off x="247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0" name="Arc 12"/>
              <p:cNvSpPr>
                <a:spLocks/>
              </p:cNvSpPr>
              <p:nvPr/>
            </p:nvSpPr>
            <p:spPr bwMode="auto">
              <a:xfrm rot="16200000" flipV="1">
                <a:off x="291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1" name="Arc 13"/>
              <p:cNvSpPr>
                <a:spLocks/>
              </p:cNvSpPr>
              <p:nvPr/>
            </p:nvSpPr>
            <p:spPr bwMode="auto">
              <a:xfrm rot="16200000" flipV="1">
                <a:off x="3351"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262" name="Line 14"/>
            <p:cNvSpPr>
              <a:spLocks noChangeShapeType="1"/>
            </p:cNvSpPr>
            <p:nvPr/>
          </p:nvSpPr>
          <p:spPr bwMode="auto">
            <a:xfrm>
              <a:off x="3148" y="7172"/>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3" name="Line 15"/>
            <p:cNvSpPr>
              <a:spLocks noChangeShapeType="1"/>
            </p:cNvSpPr>
            <p:nvPr/>
          </p:nvSpPr>
          <p:spPr bwMode="auto">
            <a:xfrm>
              <a:off x="4689" y="7169"/>
              <a:ext cx="556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264" name="Group 16"/>
            <p:cNvGrpSpPr>
              <a:grpSpLocks/>
            </p:cNvGrpSpPr>
            <p:nvPr/>
          </p:nvGrpSpPr>
          <p:grpSpPr bwMode="auto">
            <a:xfrm>
              <a:off x="3387" y="7538"/>
              <a:ext cx="1310" cy="206"/>
              <a:chOff x="2361" y="7404"/>
              <a:chExt cx="1310" cy="206"/>
            </a:xfrm>
          </p:grpSpPr>
          <p:sp>
            <p:nvSpPr>
              <p:cNvPr id="53265" name="Arc 17"/>
              <p:cNvSpPr>
                <a:spLocks/>
              </p:cNvSpPr>
              <p:nvPr/>
            </p:nvSpPr>
            <p:spPr bwMode="auto">
              <a:xfrm rot="16200000" flipV="1">
                <a:off x="247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6" name="Arc 18"/>
              <p:cNvSpPr>
                <a:spLocks/>
              </p:cNvSpPr>
              <p:nvPr/>
            </p:nvSpPr>
            <p:spPr bwMode="auto">
              <a:xfrm rot="16200000" flipV="1">
                <a:off x="2916"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7" name="Arc 19"/>
              <p:cNvSpPr>
                <a:spLocks/>
              </p:cNvSpPr>
              <p:nvPr/>
            </p:nvSpPr>
            <p:spPr bwMode="auto">
              <a:xfrm rot="16200000" flipV="1">
                <a:off x="3351" y="7289"/>
                <a:ext cx="206" cy="435"/>
              </a:xfrm>
              <a:custGeom>
                <a:avLst/>
                <a:gdLst>
                  <a:gd name="G0" fmla="+- 952 0 0"/>
                  <a:gd name="G1" fmla="+- 21600 0 0"/>
                  <a:gd name="G2" fmla="+- 21600 0 0"/>
                  <a:gd name="T0" fmla="*/ 952 w 22552"/>
                  <a:gd name="T1" fmla="*/ 0 h 43200"/>
                  <a:gd name="T2" fmla="*/ 0 w 22552"/>
                  <a:gd name="T3" fmla="*/ 43179 h 43200"/>
                  <a:gd name="T4" fmla="*/ 952 w 22552"/>
                  <a:gd name="T5" fmla="*/ 21600 h 43200"/>
                </a:gdLst>
                <a:ahLst/>
                <a:cxnLst>
                  <a:cxn ang="0">
                    <a:pos x="T0" y="T1"/>
                  </a:cxn>
                  <a:cxn ang="0">
                    <a:pos x="T2" y="T3"/>
                  </a:cxn>
                  <a:cxn ang="0">
                    <a:pos x="T4" y="T5"/>
                  </a:cxn>
                </a:cxnLst>
                <a:rect l="0" t="0" r="r" b="b"/>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268" name="Line 20"/>
            <p:cNvSpPr>
              <a:spLocks noChangeShapeType="1"/>
            </p:cNvSpPr>
            <p:nvPr/>
          </p:nvSpPr>
          <p:spPr bwMode="auto">
            <a:xfrm>
              <a:off x="3148" y="7739"/>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9" name="Line 21"/>
            <p:cNvSpPr>
              <a:spLocks noChangeShapeType="1"/>
            </p:cNvSpPr>
            <p:nvPr/>
          </p:nvSpPr>
          <p:spPr bwMode="auto">
            <a:xfrm>
              <a:off x="4696" y="7739"/>
              <a:ext cx="555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0" name="Line 22"/>
            <p:cNvSpPr>
              <a:spLocks noChangeShapeType="1"/>
            </p:cNvSpPr>
            <p:nvPr/>
          </p:nvSpPr>
          <p:spPr bwMode="auto">
            <a:xfrm>
              <a:off x="3148" y="6607"/>
              <a:ext cx="0" cy="32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1" name="Rectangle 23"/>
            <p:cNvSpPr>
              <a:spLocks noChangeArrowheads="1"/>
            </p:cNvSpPr>
            <p:nvPr/>
          </p:nvSpPr>
          <p:spPr bwMode="auto">
            <a:xfrm>
              <a:off x="3081" y="9869"/>
              <a:ext cx="143" cy="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72" name="Line 24"/>
            <p:cNvSpPr>
              <a:spLocks noChangeShapeType="1"/>
            </p:cNvSpPr>
            <p:nvPr/>
          </p:nvSpPr>
          <p:spPr bwMode="auto">
            <a:xfrm>
              <a:off x="3148" y="10214"/>
              <a:ext cx="0"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3" name="Line 25"/>
            <p:cNvSpPr>
              <a:spLocks noChangeShapeType="1"/>
            </p:cNvSpPr>
            <p:nvPr/>
          </p:nvSpPr>
          <p:spPr bwMode="auto">
            <a:xfrm>
              <a:off x="2983" y="10410"/>
              <a:ext cx="30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4" name="Line 26"/>
            <p:cNvSpPr>
              <a:spLocks noChangeShapeType="1"/>
            </p:cNvSpPr>
            <p:nvPr/>
          </p:nvSpPr>
          <p:spPr bwMode="auto">
            <a:xfrm>
              <a:off x="5623" y="8309"/>
              <a:ext cx="43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5" name="Oval 27"/>
            <p:cNvSpPr>
              <a:spLocks noChangeArrowheads="1"/>
            </p:cNvSpPr>
            <p:nvPr/>
          </p:nvSpPr>
          <p:spPr bwMode="auto">
            <a:xfrm>
              <a:off x="5799" y="8744"/>
              <a:ext cx="203" cy="21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6" name="Line 28"/>
            <p:cNvSpPr>
              <a:spLocks noChangeShapeType="1"/>
            </p:cNvSpPr>
            <p:nvPr/>
          </p:nvSpPr>
          <p:spPr bwMode="auto">
            <a:xfrm>
              <a:off x="5910" y="8964"/>
              <a:ext cx="0" cy="32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7" name="Line 29"/>
            <p:cNvSpPr>
              <a:spLocks noChangeShapeType="1"/>
            </p:cNvSpPr>
            <p:nvPr/>
          </p:nvSpPr>
          <p:spPr bwMode="auto">
            <a:xfrm>
              <a:off x="5751" y="9080"/>
              <a:ext cx="30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8" name="Line 30"/>
            <p:cNvSpPr>
              <a:spLocks noChangeShapeType="1"/>
            </p:cNvSpPr>
            <p:nvPr/>
          </p:nvSpPr>
          <p:spPr bwMode="auto">
            <a:xfrm flipH="1">
              <a:off x="5766" y="9299"/>
              <a:ext cx="143" cy="40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9" name="Line 31"/>
            <p:cNvSpPr>
              <a:spLocks noChangeShapeType="1"/>
            </p:cNvSpPr>
            <p:nvPr/>
          </p:nvSpPr>
          <p:spPr bwMode="auto">
            <a:xfrm>
              <a:off x="5912" y="9299"/>
              <a:ext cx="105" cy="4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0" name="Line 32"/>
            <p:cNvSpPr>
              <a:spLocks noChangeShapeType="1"/>
            </p:cNvSpPr>
            <p:nvPr/>
          </p:nvSpPr>
          <p:spPr bwMode="auto">
            <a:xfrm flipH="1">
              <a:off x="5616" y="9709"/>
              <a:ext cx="1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1" name="Line 33"/>
            <p:cNvSpPr>
              <a:spLocks noChangeShapeType="1"/>
            </p:cNvSpPr>
            <p:nvPr/>
          </p:nvSpPr>
          <p:spPr bwMode="auto">
            <a:xfrm flipH="1">
              <a:off x="6012" y="9717"/>
              <a:ext cx="1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2" name="Text Box 34"/>
            <p:cNvSpPr txBox="1">
              <a:spLocks noChangeArrowheads="1"/>
            </p:cNvSpPr>
            <p:nvPr/>
          </p:nvSpPr>
          <p:spPr bwMode="auto">
            <a:xfrm>
              <a:off x="10115" y="6239"/>
              <a:ext cx="61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L1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3" name="Text Box 35"/>
            <p:cNvSpPr txBox="1">
              <a:spLocks noChangeArrowheads="1"/>
            </p:cNvSpPr>
            <p:nvPr/>
          </p:nvSpPr>
          <p:spPr bwMode="auto">
            <a:xfrm>
              <a:off x="10115" y="6839"/>
              <a:ext cx="58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L2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4" name="Text Box 36"/>
            <p:cNvSpPr txBox="1">
              <a:spLocks noChangeArrowheads="1"/>
            </p:cNvSpPr>
            <p:nvPr/>
          </p:nvSpPr>
          <p:spPr bwMode="auto">
            <a:xfrm>
              <a:off x="10115" y="7319"/>
              <a:ext cx="55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L3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5" name="Text Box 37"/>
            <p:cNvSpPr txBox="1">
              <a:spLocks noChangeArrowheads="1"/>
            </p:cNvSpPr>
            <p:nvPr/>
          </p:nvSpPr>
          <p:spPr bwMode="auto">
            <a:xfrm>
              <a:off x="9969" y="8113"/>
              <a:ext cx="55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РЕ</a:t>
              </a:r>
              <a:r>
                <a:rPr kumimoji="0" lang="en-US" sz="1100" b="0" i="0" u="none" strike="noStrike" cap="none" normalizeH="0" baseline="0" dirty="0" smtClean="0">
                  <a:ln>
                    <a:noFill/>
                  </a:ln>
                  <a:solidFill>
                    <a:schemeClr val="tx1"/>
                  </a:solidFill>
                  <a:effectLst/>
                  <a:latin typeface="Calibri" pitchFamily="34" charset="0"/>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86" name="Text Box 38"/>
            <p:cNvSpPr txBox="1">
              <a:spLocks noChangeArrowheads="1"/>
            </p:cNvSpPr>
            <p:nvPr/>
          </p:nvSpPr>
          <p:spPr bwMode="auto">
            <a:xfrm>
              <a:off x="3376" y="9794"/>
              <a:ext cx="509" cy="50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7" name="Line 39"/>
            <p:cNvSpPr>
              <a:spLocks noChangeShapeType="1"/>
            </p:cNvSpPr>
            <p:nvPr/>
          </p:nvSpPr>
          <p:spPr bwMode="auto">
            <a:xfrm>
              <a:off x="3145" y="8326"/>
              <a:ext cx="211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288" name="Group 40"/>
            <p:cNvGrpSpPr>
              <a:grpSpLocks/>
            </p:cNvGrpSpPr>
            <p:nvPr/>
          </p:nvGrpSpPr>
          <p:grpSpPr bwMode="auto">
            <a:xfrm>
              <a:off x="6703" y="8528"/>
              <a:ext cx="283" cy="283"/>
              <a:chOff x="5438" y="9840"/>
              <a:chExt cx="283" cy="283"/>
            </a:xfrm>
          </p:grpSpPr>
          <p:sp>
            <p:nvSpPr>
              <p:cNvPr id="53289" name="Oval 41"/>
              <p:cNvSpPr>
                <a:spLocks noChangeArrowheads="1"/>
              </p:cNvSpPr>
              <p:nvPr/>
            </p:nvSpPr>
            <p:spPr bwMode="auto">
              <a:xfrm>
                <a:off x="5438" y="9840"/>
                <a:ext cx="283" cy="28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0" name="Line 42"/>
              <p:cNvSpPr>
                <a:spLocks noChangeShapeType="1"/>
              </p:cNvSpPr>
              <p:nvPr/>
            </p:nvSpPr>
            <p:spPr bwMode="auto">
              <a:xfrm>
                <a:off x="5483" y="9885"/>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1" name="Line 43"/>
              <p:cNvSpPr>
                <a:spLocks noChangeShapeType="1"/>
              </p:cNvSpPr>
              <p:nvPr/>
            </p:nvSpPr>
            <p:spPr bwMode="auto">
              <a:xfrm flipH="1">
                <a:off x="5475" y="9870"/>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92" name="Group 44"/>
            <p:cNvGrpSpPr>
              <a:grpSpLocks/>
            </p:cNvGrpSpPr>
            <p:nvPr/>
          </p:nvGrpSpPr>
          <p:grpSpPr bwMode="auto">
            <a:xfrm>
              <a:off x="7128" y="8520"/>
              <a:ext cx="283" cy="283"/>
              <a:chOff x="5438" y="9840"/>
              <a:chExt cx="283" cy="283"/>
            </a:xfrm>
          </p:grpSpPr>
          <p:sp>
            <p:nvSpPr>
              <p:cNvPr id="53293" name="Oval 45"/>
              <p:cNvSpPr>
                <a:spLocks noChangeArrowheads="1"/>
              </p:cNvSpPr>
              <p:nvPr/>
            </p:nvSpPr>
            <p:spPr bwMode="auto">
              <a:xfrm>
                <a:off x="5438" y="9840"/>
                <a:ext cx="283" cy="28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4" name="Line 46"/>
              <p:cNvSpPr>
                <a:spLocks noChangeShapeType="1"/>
              </p:cNvSpPr>
              <p:nvPr/>
            </p:nvSpPr>
            <p:spPr bwMode="auto">
              <a:xfrm>
                <a:off x="5483" y="9885"/>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5" name="Line 47"/>
              <p:cNvSpPr>
                <a:spLocks noChangeShapeType="1"/>
              </p:cNvSpPr>
              <p:nvPr/>
            </p:nvSpPr>
            <p:spPr bwMode="auto">
              <a:xfrm flipH="1">
                <a:off x="5475" y="9870"/>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96" name="Group 48"/>
            <p:cNvGrpSpPr>
              <a:grpSpLocks/>
            </p:cNvGrpSpPr>
            <p:nvPr/>
          </p:nvGrpSpPr>
          <p:grpSpPr bwMode="auto">
            <a:xfrm>
              <a:off x="7520" y="8513"/>
              <a:ext cx="283" cy="283"/>
              <a:chOff x="5438" y="9840"/>
              <a:chExt cx="283" cy="283"/>
            </a:xfrm>
          </p:grpSpPr>
          <p:sp>
            <p:nvSpPr>
              <p:cNvPr id="53297" name="Oval 49"/>
              <p:cNvSpPr>
                <a:spLocks noChangeArrowheads="1"/>
              </p:cNvSpPr>
              <p:nvPr/>
            </p:nvSpPr>
            <p:spPr bwMode="auto">
              <a:xfrm>
                <a:off x="5438" y="9840"/>
                <a:ext cx="283" cy="28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8" name="Line 50"/>
              <p:cNvSpPr>
                <a:spLocks noChangeShapeType="1"/>
              </p:cNvSpPr>
              <p:nvPr/>
            </p:nvSpPr>
            <p:spPr bwMode="auto">
              <a:xfrm>
                <a:off x="5483" y="9885"/>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9" name="Line 51"/>
              <p:cNvSpPr>
                <a:spLocks noChangeShapeType="1"/>
              </p:cNvSpPr>
              <p:nvPr/>
            </p:nvSpPr>
            <p:spPr bwMode="auto">
              <a:xfrm flipH="1">
                <a:off x="5475" y="9870"/>
                <a:ext cx="195" cy="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300" name="Line 52"/>
            <p:cNvSpPr>
              <a:spLocks noChangeShapeType="1"/>
            </p:cNvSpPr>
            <p:nvPr/>
          </p:nvSpPr>
          <p:spPr bwMode="auto">
            <a:xfrm>
              <a:off x="5560" y="8190"/>
              <a:ext cx="70" cy="1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1" name="Line 53"/>
            <p:cNvSpPr>
              <a:spLocks noChangeShapeType="1"/>
            </p:cNvSpPr>
            <p:nvPr/>
          </p:nvSpPr>
          <p:spPr bwMode="auto">
            <a:xfrm>
              <a:off x="5256" y="8332"/>
              <a:ext cx="70" cy="1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2" name="Line 54"/>
            <p:cNvSpPr>
              <a:spLocks noChangeShapeType="1"/>
            </p:cNvSpPr>
            <p:nvPr/>
          </p:nvSpPr>
          <p:spPr bwMode="auto">
            <a:xfrm>
              <a:off x="7670" y="8800"/>
              <a:ext cx="0" cy="1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3" name="Line 55"/>
            <p:cNvSpPr>
              <a:spLocks noChangeShapeType="1"/>
            </p:cNvSpPr>
            <p:nvPr/>
          </p:nvSpPr>
          <p:spPr bwMode="auto">
            <a:xfrm>
              <a:off x="7288" y="8800"/>
              <a:ext cx="0" cy="1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4" name="Line 56"/>
            <p:cNvSpPr>
              <a:spLocks noChangeShapeType="1"/>
            </p:cNvSpPr>
            <p:nvPr/>
          </p:nvSpPr>
          <p:spPr bwMode="auto">
            <a:xfrm>
              <a:off x="6830" y="8800"/>
              <a:ext cx="0" cy="1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5" name="Line 57"/>
            <p:cNvSpPr>
              <a:spLocks noChangeShapeType="1"/>
            </p:cNvSpPr>
            <p:nvPr/>
          </p:nvSpPr>
          <p:spPr bwMode="auto">
            <a:xfrm>
              <a:off x="6830" y="8305"/>
              <a:ext cx="0" cy="2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6" name="Line 58"/>
            <p:cNvSpPr>
              <a:spLocks noChangeShapeType="1"/>
            </p:cNvSpPr>
            <p:nvPr/>
          </p:nvSpPr>
          <p:spPr bwMode="auto">
            <a:xfrm>
              <a:off x="7235" y="8305"/>
              <a:ext cx="0" cy="2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7" name="Line 59"/>
            <p:cNvSpPr>
              <a:spLocks noChangeShapeType="1"/>
            </p:cNvSpPr>
            <p:nvPr/>
          </p:nvSpPr>
          <p:spPr bwMode="auto">
            <a:xfrm>
              <a:off x="7648" y="8305"/>
              <a:ext cx="0" cy="2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8" name="Line 60"/>
            <p:cNvSpPr>
              <a:spLocks noChangeShapeType="1"/>
            </p:cNvSpPr>
            <p:nvPr/>
          </p:nvSpPr>
          <p:spPr bwMode="auto">
            <a:xfrm flipH="1">
              <a:off x="6420" y="8933"/>
              <a:ext cx="125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9" name="Line 61"/>
            <p:cNvSpPr>
              <a:spLocks noChangeShapeType="1"/>
            </p:cNvSpPr>
            <p:nvPr/>
          </p:nvSpPr>
          <p:spPr bwMode="auto">
            <a:xfrm flipV="1">
              <a:off x="6405" y="8745"/>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0" name="Line 62"/>
            <p:cNvSpPr>
              <a:spLocks noChangeShapeType="1"/>
            </p:cNvSpPr>
            <p:nvPr/>
          </p:nvSpPr>
          <p:spPr bwMode="auto">
            <a:xfrm flipH="1" flipV="1">
              <a:off x="6263" y="8618"/>
              <a:ext cx="142" cy="14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1" name="Line 63"/>
            <p:cNvSpPr>
              <a:spLocks noChangeShapeType="1"/>
            </p:cNvSpPr>
            <p:nvPr/>
          </p:nvSpPr>
          <p:spPr bwMode="auto">
            <a:xfrm flipV="1">
              <a:off x="6413" y="7733"/>
              <a:ext cx="0" cy="8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2" name="Line 64"/>
            <p:cNvSpPr>
              <a:spLocks noChangeShapeType="1"/>
            </p:cNvSpPr>
            <p:nvPr/>
          </p:nvSpPr>
          <p:spPr bwMode="auto">
            <a:xfrm>
              <a:off x="5183" y="6518"/>
              <a:ext cx="0" cy="129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3" name="Line 65"/>
            <p:cNvSpPr>
              <a:spLocks noChangeShapeType="1"/>
            </p:cNvSpPr>
            <p:nvPr/>
          </p:nvSpPr>
          <p:spPr bwMode="auto">
            <a:xfrm>
              <a:off x="5281" y="6518"/>
              <a:ext cx="0" cy="129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4" name="Line 66"/>
            <p:cNvSpPr>
              <a:spLocks noChangeShapeType="1"/>
            </p:cNvSpPr>
            <p:nvPr/>
          </p:nvSpPr>
          <p:spPr bwMode="auto">
            <a:xfrm flipH="1">
              <a:off x="5640" y="9075"/>
              <a:ext cx="113" cy="2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5" name="Line 67"/>
            <p:cNvSpPr>
              <a:spLocks noChangeShapeType="1"/>
            </p:cNvSpPr>
            <p:nvPr/>
          </p:nvSpPr>
          <p:spPr bwMode="auto">
            <a:xfrm flipV="1">
              <a:off x="6053" y="8678"/>
              <a:ext cx="262" cy="39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6" name="Rectangle 68"/>
            <p:cNvSpPr>
              <a:spLocks noChangeArrowheads="1"/>
            </p:cNvSpPr>
            <p:nvPr/>
          </p:nvSpPr>
          <p:spPr bwMode="auto">
            <a:xfrm>
              <a:off x="8220" y="8933"/>
              <a:ext cx="780" cy="3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17" name="Oval 69"/>
            <p:cNvSpPr>
              <a:spLocks noChangeArrowheads="1"/>
            </p:cNvSpPr>
            <p:nvPr/>
          </p:nvSpPr>
          <p:spPr bwMode="auto">
            <a:xfrm>
              <a:off x="8432" y="9023"/>
              <a:ext cx="57" cy="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8" name="Oval 70"/>
            <p:cNvSpPr>
              <a:spLocks noChangeArrowheads="1"/>
            </p:cNvSpPr>
            <p:nvPr/>
          </p:nvSpPr>
          <p:spPr bwMode="auto">
            <a:xfrm>
              <a:off x="8603" y="9023"/>
              <a:ext cx="57" cy="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9" name="Oval 71"/>
            <p:cNvSpPr>
              <a:spLocks noChangeArrowheads="1"/>
            </p:cNvSpPr>
            <p:nvPr/>
          </p:nvSpPr>
          <p:spPr bwMode="auto">
            <a:xfrm>
              <a:off x="8768" y="9023"/>
              <a:ext cx="57" cy="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0" name="Line 72"/>
            <p:cNvSpPr>
              <a:spLocks noChangeShapeType="1"/>
            </p:cNvSpPr>
            <p:nvPr/>
          </p:nvSpPr>
          <p:spPr bwMode="auto">
            <a:xfrm flipV="1">
              <a:off x="8463" y="7737"/>
              <a:ext cx="0" cy="12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1" name="Line 73"/>
            <p:cNvSpPr>
              <a:spLocks noChangeShapeType="1"/>
            </p:cNvSpPr>
            <p:nvPr/>
          </p:nvSpPr>
          <p:spPr bwMode="auto">
            <a:xfrm flipV="1">
              <a:off x="8631" y="7167"/>
              <a:ext cx="0" cy="185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2" name="Line 74"/>
            <p:cNvSpPr>
              <a:spLocks noChangeShapeType="1"/>
            </p:cNvSpPr>
            <p:nvPr/>
          </p:nvSpPr>
          <p:spPr bwMode="auto">
            <a:xfrm flipV="1">
              <a:off x="8802" y="6600"/>
              <a:ext cx="0" cy="24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3" name="Line 75"/>
            <p:cNvSpPr>
              <a:spLocks noChangeShapeType="1"/>
            </p:cNvSpPr>
            <p:nvPr/>
          </p:nvSpPr>
          <p:spPr bwMode="auto">
            <a:xfrm>
              <a:off x="8040" y="8318"/>
              <a:ext cx="0" cy="7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4" name="Line 76"/>
            <p:cNvSpPr>
              <a:spLocks noChangeShapeType="1"/>
            </p:cNvSpPr>
            <p:nvPr/>
          </p:nvSpPr>
          <p:spPr bwMode="auto">
            <a:xfrm>
              <a:off x="8040" y="9090"/>
              <a:ext cx="28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5" name="Oval 77"/>
            <p:cNvSpPr>
              <a:spLocks noChangeArrowheads="1"/>
            </p:cNvSpPr>
            <p:nvPr/>
          </p:nvSpPr>
          <p:spPr bwMode="auto">
            <a:xfrm>
              <a:off x="8282" y="9061"/>
              <a:ext cx="57" cy="5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6" name="Oval 78"/>
            <p:cNvSpPr>
              <a:spLocks noChangeArrowheads="1"/>
            </p:cNvSpPr>
            <p:nvPr/>
          </p:nvSpPr>
          <p:spPr bwMode="auto">
            <a:xfrm>
              <a:off x="9279" y="8736"/>
              <a:ext cx="203" cy="21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7" name="Line 79"/>
            <p:cNvSpPr>
              <a:spLocks noChangeShapeType="1"/>
            </p:cNvSpPr>
            <p:nvPr/>
          </p:nvSpPr>
          <p:spPr bwMode="auto">
            <a:xfrm>
              <a:off x="9390" y="8956"/>
              <a:ext cx="0" cy="32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8" name="Line 80"/>
            <p:cNvSpPr>
              <a:spLocks noChangeShapeType="1"/>
            </p:cNvSpPr>
            <p:nvPr/>
          </p:nvSpPr>
          <p:spPr bwMode="auto">
            <a:xfrm>
              <a:off x="9231" y="9072"/>
              <a:ext cx="30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9" name="Line 81"/>
            <p:cNvSpPr>
              <a:spLocks noChangeShapeType="1"/>
            </p:cNvSpPr>
            <p:nvPr/>
          </p:nvSpPr>
          <p:spPr bwMode="auto">
            <a:xfrm flipH="1">
              <a:off x="9246" y="9291"/>
              <a:ext cx="143" cy="40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0" name="Line 82"/>
            <p:cNvSpPr>
              <a:spLocks noChangeShapeType="1"/>
            </p:cNvSpPr>
            <p:nvPr/>
          </p:nvSpPr>
          <p:spPr bwMode="auto">
            <a:xfrm>
              <a:off x="9392" y="9291"/>
              <a:ext cx="105" cy="4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1" name="Line 83"/>
            <p:cNvSpPr>
              <a:spLocks noChangeShapeType="1"/>
            </p:cNvSpPr>
            <p:nvPr/>
          </p:nvSpPr>
          <p:spPr bwMode="auto">
            <a:xfrm flipH="1">
              <a:off x="9096" y="9701"/>
              <a:ext cx="1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2" name="Line 84"/>
            <p:cNvSpPr>
              <a:spLocks noChangeShapeType="1"/>
            </p:cNvSpPr>
            <p:nvPr/>
          </p:nvSpPr>
          <p:spPr bwMode="auto">
            <a:xfrm flipH="1">
              <a:off x="9492" y="9709"/>
              <a:ext cx="1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3" name="Line 85"/>
            <p:cNvSpPr>
              <a:spLocks noChangeShapeType="1"/>
            </p:cNvSpPr>
            <p:nvPr/>
          </p:nvSpPr>
          <p:spPr bwMode="auto">
            <a:xfrm flipH="1" flipV="1">
              <a:off x="8947" y="8964"/>
              <a:ext cx="286" cy="1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4" name="Line 86"/>
            <p:cNvSpPr>
              <a:spLocks noChangeShapeType="1"/>
            </p:cNvSpPr>
            <p:nvPr/>
          </p:nvSpPr>
          <p:spPr bwMode="auto">
            <a:xfrm>
              <a:off x="9533" y="9067"/>
              <a:ext cx="82" cy="16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5" name="Text Box 87"/>
            <p:cNvSpPr txBox="1">
              <a:spLocks noChangeArrowheads="1"/>
            </p:cNvSpPr>
            <p:nvPr/>
          </p:nvSpPr>
          <p:spPr bwMode="auto">
            <a:xfrm>
              <a:off x="5450" y="6104"/>
              <a:ext cx="61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53336" name="Line 88"/>
            <p:cNvSpPr>
              <a:spLocks noChangeShapeType="1"/>
            </p:cNvSpPr>
            <p:nvPr/>
          </p:nvSpPr>
          <p:spPr bwMode="auto">
            <a:xfrm flipH="1">
              <a:off x="5340" y="6353"/>
              <a:ext cx="248" cy="187"/>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53337" name="Text Box 89"/>
            <p:cNvSpPr txBox="1">
              <a:spLocks noChangeArrowheads="1"/>
            </p:cNvSpPr>
            <p:nvPr/>
          </p:nvSpPr>
          <p:spPr bwMode="auto">
            <a:xfrm>
              <a:off x="6057" y="9036"/>
              <a:ext cx="61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38" name="Line 90"/>
            <p:cNvSpPr>
              <a:spLocks noChangeShapeType="1"/>
            </p:cNvSpPr>
            <p:nvPr/>
          </p:nvSpPr>
          <p:spPr bwMode="auto">
            <a:xfrm flipV="1">
              <a:off x="6255" y="8805"/>
              <a:ext cx="30" cy="345"/>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53339" name="Text Box 91"/>
            <p:cNvSpPr txBox="1">
              <a:spLocks noChangeArrowheads="1"/>
            </p:cNvSpPr>
            <p:nvPr/>
          </p:nvSpPr>
          <p:spPr bwMode="auto">
            <a:xfrm>
              <a:off x="9814" y="8831"/>
              <a:ext cx="527"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4</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53340" name="Line 92"/>
            <p:cNvSpPr>
              <a:spLocks noChangeShapeType="1"/>
            </p:cNvSpPr>
            <p:nvPr/>
          </p:nvSpPr>
          <p:spPr bwMode="auto">
            <a:xfrm flipH="1" flipV="1">
              <a:off x="9495" y="8925"/>
              <a:ext cx="240" cy="75"/>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53341" name="Text Box 93"/>
            <p:cNvSpPr txBox="1">
              <a:spLocks noChangeArrowheads="1"/>
            </p:cNvSpPr>
            <p:nvPr/>
          </p:nvSpPr>
          <p:spPr bwMode="auto">
            <a:xfrm>
              <a:off x="4752" y="8466"/>
              <a:ext cx="61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42" name="Line 94"/>
            <p:cNvSpPr>
              <a:spLocks noChangeShapeType="1"/>
            </p:cNvSpPr>
            <p:nvPr/>
          </p:nvSpPr>
          <p:spPr bwMode="auto">
            <a:xfrm flipV="1">
              <a:off x="5055" y="8460"/>
              <a:ext cx="135" cy="165"/>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sp>
        <p:nvSpPr>
          <p:cNvPr id="97" name="Заголовок 1"/>
          <p:cNvSpPr txBox="1">
            <a:spLocks/>
          </p:cNvSpPr>
          <p:nvPr/>
        </p:nvSpPr>
        <p:spPr>
          <a:xfrm>
            <a:off x="467544" y="1124744"/>
            <a:ext cx="8229600" cy="504056"/>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TN</a:t>
            </a:r>
            <a:r>
              <a:rPr kumimoji="0" lang="ru-RU" sz="2600" b="1" i="0" u="none" strike="noStrike" kern="1200"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-С</a:t>
            </a:r>
            <a:r>
              <a:rPr kumimoji="0" lang="ru-RU" sz="4400" b="0" i="0" u="none" strike="noStrike" kern="1200" cap="none" spc="0" normalizeH="0" baseline="0" noProof="0" dirty="0" smtClean="0">
                <a:ln>
                  <a:noFill/>
                </a:ln>
                <a:effectLst/>
                <a:uLnTx/>
                <a:uFillTx/>
                <a:latin typeface="+mj-lt"/>
                <a:ea typeface="+mj-ea"/>
                <a:cs typeface="+mj-cs"/>
              </a:rPr>
              <a:t> </a:t>
            </a:r>
            <a:endParaRPr kumimoji="0" lang="en-US" sz="4400" b="0" i="0" u="none" strike="noStrike" kern="1200" cap="none" spc="0" normalizeH="0" baseline="0" noProof="0" dirty="0">
              <a:ln>
                <a:noFill/>
              </a:ln>
              <a:effectLst/>
              <a:uLnTx/>
              <a:uFillTx/>
              <a:latin typeface="+mj-lt"/>
              <a:ea typeface="+mj-ea"/>
              <a:cs typeface="+mj-cs"/>
            </a:endParaRPr>
          </a:p>
        </p:txBody>
      </p:sp>
      <p:sp>
        <p:nvSpPr>
          <p:cNvPr id="3" name="Прямоугольник 2"/>
          <p:cNvSpPr/>
          <p:nvPr/>
        </p:nvSpPr>
        <p:spPr>
          <a:xfrm>
            <a:off x="3161704" y="3319908"/>
            <a:ext cx="1321196" cy="369332"/>
          </a:xfrm>
          <a:prstGeom prst="rect">
            <a:avLst/>
          </a:prstGeom>
        </p:spPr>
        <p:txBody>
          <a:bodyPr wrap="none">
            <a:spAutoFit/>
          </a:bodyPr>
          <a:lstStyle/>
          <a:p>
            <a:r>
              <a:rPr lang="ru-RU" dirty="0" smtClean="0">
                <a:latin typeface="Times New Roman" pitchFamily="18" charset="0"/>
                <a:cs typeface="Times New Roman" pitchFamily="18" charset="0"/>
              </a:rPr>
              <a:t>Р</a:t>
            </a:r>
            <a:r>
              <a:rPr lang="ru-RU" baseline="-25000" dirty="0" smtClean="0">
                <a:latin typeface="Times New Roman" pitchFamily="18" charset="0"/>
                <a:cs typeface="Times New Roman" pitchFamily="18" charset="0"/>
              </a:rPr>
              <a:t>1л</a:t>
            </a:r>
            <a:r>
              <a:rPr lang="ru-RU" dirty="0" smtClean="0">
                <a:latin typeface="Times New Roman" pitchFamily="18" charset="0"/>
                <a:cs typeface="Times New Roman" pitchFamily="18" charset="0"/>
              </a:rPr>
              <a:t>=300 </a:t>
            </a:r>
            <a:r>
              <a:rPr lang="ru-RU" i="1" dirty="0">
                <a:latin typeface="Times New Roman" pitchFamily="18" charset="0"/>
                <a:cs typeface="Times New Roman" pitchFamily="18" charset="0"/>
              </a:rPr>
              <a:t>Вт</a:t>
            </a:r>
            <a:endParaRPr lang="ru-RU"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905" y="3544815"/>
            <a:ext cx="1266654" cy="3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2253326599"/>
              </p:ext>
            </p:extLst>
          </p:nvPr>
        </p:nvGraphicFramePr>
        <p:xfrm>
          <a:off x="1122896" y="3974431"/>
          <a:ext cx="1007913" cy="383967"/>
        </p:xfrm>
        <a:graphic>
          <a:graphicData uri="http://schemas.openxmlformats.org/presentationml/2006/ole">
            <mc:AlternateContent xmlns:mc="http://schemas.openxmlformats.org/markup-compatibility/2006">
              <mc:Choice xmlns:v="urn:schemas-microsoft-com:vml" Requires="v">
                <p:oleObj spid="_x0000_s15524" name="Формула" r:id="rId4" imgW="596900" imgH="228600" progId="Equation.3">
                  <p:embed/>
                </p:oleObj>
              </mc:Choice>
              <mc:Fallback>
                <p:oleObj name="Формула" r:id="rId4" imgW="5969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896" y="3974431"/>
                        <a:ext cx="1007913" cy="383967"/>
                      </a:xfrm>
                      <a:prstGeom prst="rect">
                        <a:avLst/>
                      </a:prstGeom>
                      <a:noFill/>
                    </p:spPr>
                  </p:pic>
                </p:oleObj>
              </mc:Fallback>
            </mc:AlternateContent>
          </a:graphicData>
        </a:graphic>
      </p:graphicFrame>
      <p:sp>
        <p:nvSpPr>
          <p:cNvPr id="6" name="Прямоугольник 5"/>
          <p:cNvSpPr/>
          <p:nvPr/>
        </p:nvSpPr>
        <p:spPr>
          <a:xfrm>
            <a:off x="3099681" y="3970849"/>
            <a:ext cx="1476686" cy="369332"/>
          </a:xfrm>
          <a:prstGeom prst="rect">
            <a:avLst/>
          </a:prstGeom>
        </p:spPr>
        <p:txBody>
          <a:bodyPr wrap="none">
            <a:spAutoFit/>
          </a:bodyPr>
          <a:lstStyle/>
          <a:p>
            <a:r>
              <a:rPr lang="el-GR" dirty="0" smtClean="0"/>
              <a:t>ρ</a:t>
            </a:r>
            <a:r>
              <a:rPr lang="ru-RU" dirty="0" smtClean="0"/>
              <a:t>=120 </a:t>
            </a:r>
            <a:r>
              <a:rPr lang="ru-RU" dirty="0" err="1"/>
              <a:t>Ом·м</a:t>
            </a:r>
            <a:r>
              <a:rPr lang="ru-RU" dirty="0"/>
              <a:t>; </a:t>
            </a:r>
          </a:p>
        </p:txBody>
      </p:sp>
      <p:sp>
        <p:nvSpPr>
          <p:cNvPr id="103" name="Прямоугольник 102"/>
          <p:cNvSpPr/>
          <p:nvPr/>
        </p:nvSpPr>
        <p:spPr>
          <a:xfrm>
            <a:off x="2932341" y="1152746"/>
            <a:ext cx="732893" cy="369332"/>
          </a:xfrm>
          <a:prstGeom prst="rect">
            <a:avLst/>
          </a:prstGeom>
        </p:spPr>
        <p:txBody>
          <a:bodyPr wrap="none">
            <a:spAutoFit/>
          </a:bodyPr>
          <a:lstStyle/>
          <a:p>
            <a:r>
              <a:rPr lang="ru-RU" dirty="0" smtClean="0">
                <a:latin typeface="Times New Roman" pitchFamily="18" charset="0"/>
                <a:cs typeface="Times New Roman" pitchFamily="18" charset="0"/>
              </a:rPr>
              <a:t>380 </a:t>
            </a:r>
            <a:r>
              <a:rPr lang="ru-RU" i="1" dirty="0" smtClean="0">
                <a:latin typeface="Times New Roman" pitchFamily="18" charset="0"/>
                <a:cs typeface="Times New Roman" pitchFamily="18" charset="0"/>
              </a:rPr>
              <a:t>В</a:t>
            </a:r>
            <a:endParaRPr lang="ru-RU" dirty="0">
              <a:latin typeface="Times New Roman" pitchFamily="18" charset="0"/>
              <a:cs typeface="Times New Roman" pitchFamily="18" charset="0"/>
            </a:endParaRPr>
          </a:p>
        </p:txBody>
      </p:sp>
      <p:sp>
        <p:nvSpPr>
          <p:cNvPr id="13" name="Прямоугольник 12"/>
          <p:cNvSpPr/>
          <p:nvPr/>
        </p:nvSpPr>
        <p:spPr>
          <a:xfrm>
            <a:off x="8316416" y="2765854"/>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Прямоугольник 109"/>
          <p:cNvSpPr/>
          <p:nvPr/>
        </p:nvSpPr>
        <p:spPr>
          <a:xfrm>
            <a:off x="7896674" y="2765854"/>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Прямоугольник 110"/>
          <p:cNvSpPr/>
          <p:nvPr/>
        </p:nvSpPr>
        <p:spPr>
          <a:xfrm>
            <a:off x="7531063" y="2772493"/>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Прямоугольник 130"/>
          <p:cNvSpPr/>
          <p:nvPr/>
        </p:nvSpPr>
        <p:spPr>
          <a:xfrm>
            <a:off x="7915857" y="3708903"/>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Прямоугольник 131"/>
          <p:cNvSpPr/>
          <p:nvPr/>
        </p:nvSpPr>
        <p:spPr>
          <a:xfrm>
            <a:off x="7915857" y="4374658"/>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Прямоугольник 141"/>
          <p:cNvSpPr/>
          <p:nvPr/>
        </p:nvSpPr>
        <p:spPr>
          <a:xfrm>
            <a:off x="6732240" y="4060151"/>
            <a:ext cx="144016" cy="492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2" name="Группа 111"/>
          <p:cNvGrpSpPr/>
          <p:nvPr/>
        </p:nvGrpSpPr>
        <p:grpSpPr>
          <a:xfrm>
            <a:off x="6948264" y="1708482"/>
            <a:ext cx="360000" cy="360000"/>
            <a:chOff x="6948264" y="1708482"/>
            <a:chExt cx="360000" cy="360000"/>
          </a:xfrm>
        </p:grpSpPr>
        <p:sp>
          <p:nvSpPr>
            <p:cNvPr id="7" name="Овал 6"/>
            <p:cNvSpPr/>
            <p:nvPr/>
          </p:nvSpPr>
          <p:spPr>
            <a:xfrm>
              <a:off x="6948264" y="1708482"/>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 стрелкой 8"/>
            <p:cNvCxnSpPr>
              <a:stCxn id="7" idx="2"/>
            </p:cNvCxnSpPr>
            <p:nvPr/>
          </p:nvCxnSpPr>
          <p:spPr>
            <a:xfrm>
              <a:off x="6948264" y="1888482"/>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9" name="Группа 108"/>
          <p:cNvGrpSpPr/>
          <p:nvPr/>
        </p:nvGrpSpPr>
        <p:grpSpPr>
          <a:xfrm>
            <a:off x="6804248" y="1888482"/>
            <a:ext cx="1600624" cy="3203673"/>
            <a:chOff x="6804248" y="1888482"/>
            <a:chExt cx="1600624" cy="3203673"/>
          </a:xfrm>
        </p:grpSpPr>
        <p:cxnSp>
          <p:nvCxnSpPr>
            <p:cNvPr id="12" name="Прямая соединительная линия 11"/>
            <p:cNvCxnSpPr>
              <a:stCxn id="7" idx="6"/>
            </p:cNvCxnSpPr>
            <p:nvPr/>
          </p:nvCxnSpPr>
          <p:spPr>
            <a:xfrm>
              <a:off x="7308264" y="1888482"/>
              <a:ext cx="64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7956376" y="1888482"/>
              <a:ext cx="0" cy="877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603071" y="2578071"/>
              <a:ext cx="794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603071" y="2578071"/>
              <a:ext cx="0" cy="20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a:off x="8397225" y="2578071"/>
              <a:ext cx="0" cy="20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a:off x="7603071" y="3261058"/>
              <a:ext cx="0" cy="20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a:off x="7603071" y="3451258"/>
              <a:ext cx="794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a:off x="7987865" y="3250308"/>
              <a:ext cx="0" cy="462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6804248" y="5085184"/>
              <a:ext cx="1183617" cy="6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a:off x="8404872" y="3263211"/>
              <a:ext cx="0" cy="20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a:off x="6804248" y="1888482"/>
              <a:ext cx="19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131" idx="2"/>
              <a:endCxn id="132" idx="0"/>
            </p:cNvCxnSpPr>
            <p:nvPr/>
          </p:nvCxnSpPr>
          <p:spPr>
            <a:xfrm>
              <a:off x="7987865" y="4201593"/>
              <a:ext cx="0" cy="17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32" idx="2"/>
            </p:cNvCxnSpPr>
            <p:nvPr/>
          </p:nvCxnSpPr>
          <p:spPr>
            <a:xfrm>
              <a:off x="7987865" y="4867348"/>
              <a:ext cx="0" cy="217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6804248" y="1888482"/>
              <a:ext cx="0" cy="2188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p:nvPr/>
          </p:nvCxnSpPr>
          <p:spPr>
            <a:xfrm>
              <a:off x="6804248" y="4552841"/>
              <a:ext cx="0" cy="53931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38" r="75300"/>
          <a:stretch/>
        </p:blipFill>
        <p:spPr bwMode="auto">
          <a:xfrm>
            <a:off x="8040690" y="3817041"/>
            <a:ext cx="419742" cy="3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7" name="Объект 146"/>
          <p:cNvGraphicFramePr>
            <a:graphicFrameLocks noChangeAspect="1"/>
          </p:cNvGraphicFramePr>
          <p:nvPr>
            <p:extLst>
              <p:ext uri="{D42A27DB-BD31-4B8C-83A1-F6EECF244321}">
                <p14:modId xmlns:p14="http://schemas.microsoft.com/office/powerpoint/2010/main" val="3773837712"/>
              </p:ext>
            </p:extLst>
          </p:nvPr>
        </p:nvGraphicFramePr>
        <p:xfrm>
          <a:off x="6893314" y="4092138"/>
          <a:ext cx="234950" cy="422895"/>
        </p:xfrm>
        <a:graphic>
          <a:graphicData uri="http://schemas.openxmlformats.org/presentationml/2006/ole">
            <mc:AlternateContent xmlns:mc="http://schemas.openxmlformats.org/markup-compatibility/2006">
              <mc:Choice xmlns:v="urn:schemas-microsoft-com:vml" Requires="v">
                <p:oleObj spid="_x0000_s15525" name="Формула" r:id="rId6" imgW="139680" imgH="228600" progId="Equation.3">
                  <p:embed/>
                </p:oleObj>
              </mc:Choice>
              <mc:Fallback>
                <p:oleObj name="Формула" r:id="rId6" imgW="139680" imgH="228600" progId="Equation.3">
                  <p:embed/>
                  <p:pic>
                    <p:nvPicPr>
                      <p:cNvPr id="0" name=""/>
                      <p:cNvPicPr>
                        <a:picLocks noChangeAspect="1" noChangeArrowheads="1"/>
                      </p:cNvPicPr>
                      <p:nvPr/>
                    </p:nvPicPr>
                    <p:blipFill>
                      <a:blip r:embed="rId7"/>
                      <a:srcRect/>
                      <a:stretch>
                        <a:fillRect/>
                      </a:stretch>
                    </p:blipFill>
                    <p:spPr bwMode="auto">
                      <a:xfrm>
                        <a:off x="6893314" y="4092138"/>
                        <a:ext cx="234950" cy="42289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48" name="Прямоугольник 147"/>
              <p:cNvSpPr/>
              <p:nvPr/>
            </p:nvSpPr>
            <p:spPr>
              <a:xfrm>
                <a:off x="6669033" y="1316138"/>
                <a:ext cx="1800200" cy="395429"/>
              </a:xfrm>
              <a:prstGeom prst="rect">
                <a:avLst/>
              </a:prstGeom>
            </p:spPr>
            <p:txBody>
              <a:bodyPr wrap="square">
                <a:spAutoFit/>
              </a:bodyPr>
              <a:lstStyle/>
              <a:p>
                <a:r>
                  <a:rPr lang="ru-RU" dirty="0" smtClean="0">
                    <a:latin typeface="Times New Roman" pitchFamily="18" charset="0"/>
                    <a:cs typeface="Times New Roman" pitchFamily="18" charset="0"/>
                  </a:rPr>
                  <a:t>220</a:t>
                </a:r>
                <a:r>
                  <a:rPr lang="ru-RU" i="1" dirty="0" smtClean="0">
                    <a:latin typeface="Times New Roman" pitchFamily="18" charset="0"/>
                    <a:cs typeface="Times New Roman" pitchFamily="18" charset="0"/>
                  </a:rPr>
                  <a:t>В</a:t>
                </a:r>
                <a:r>
                  <a:rPr lang="ru-RU" dirty="0" smtClean="0">
                    <a:latin typeface="Times New Roman" pitchFamily="18" charset="0"/>
                    <a:cs typeface="Times New Roman" pitchFamily="18" charset="0"/>
                  </a:rPr>
                  <a:t>=380/</a:t>
                </a:r>
                <a14:m>
                  <m:oMath xmlns:m="http://schemas.openxmlformats.org/officeDocument/2006/math">
                    <m:rad>
                      <m:radPr>
                        <m:degHide m:val="on"/>
                        <m:ctrlPr>
                          <a:rPr lang="ru-RU" i="1" smtClean="0">
                            <a:latin typeface="Cambria Math"/>
                            <a:cs typeface="Times New Roman" pitchFamily="18" charset="0"/>
                          </a:rPr>
                        </m:ctrlPr>
                      </m:radPr>
                      <m:deg/>
                      <m:e>
                        <m:r>
                          <a:rPr lang="ru-RU" b="0" i="1" smtClean="0">
                            <a:latin typeface="Cambria Math"/>
                            <a:cs typeface="Times New Roman" pitchFamily="18" charset="0"/>
                          </a:rPr>
                          <m:t>3</m:t>
                        </m:r>
                      </m:e>
                    </m:rad>
                  </m:oMath>
                </a14:m>
                <a:endParaRPr lang="ru-RU" dirty="0">
                  <a:latin typeface="Times New Roman" pitchFamily="18" charset="0"/>
                  <a:cs typeface="Times New Roman" pitchFamily="18" charset="0"/>
                </a:endParaRPr>
              </a:p>
            </p:txBody>
          </p:sp>
        </mc:Choice>
        <mc:Fallback xmlns="">
          <p:sp>
            <p:nvSpPr>
              <p:cNvPr id="148" name="Прямоугольник 147"/>
              <p:cNvSpPr>
                <a:spLocks noRot="1" noChangeAspect="1" noMove="1" noResize="1" noEditPoints="1" noAdjustHandles="1" noChangeArrowheads="1" noChangeShapeType="1" noTextEdit="1"/>
              </p:cNvSpPr>
              <p:nvPr/>
            </p:nvSpPr>
            <p:spPr>
              <a:xfrm>
                <a:off x="6669033" y="1316138"/>
                <a:ext cx="1800200" cy="395429"/>
              </a:xfrm>
              <a:prstGeom prst="rect">
                <a:avLst/>
              </a:prstGeom>
              <a:blipFill rotWithShape="1">
                <a:blip r:embed="rId8"/>
                <a:stretch>
                  <a:fillRect l="-2712" b="-24615"/>
                </a:stretch>
              </a:blipFill>
            </p:spPr>
            <p:txBody>
              <a:bodyPr/>
              <a:lstStyle/>
              <a:p>
                <a:r>
                  <a:rPr lang="ru-RU">
                    <a:noFill/>
                  </a:rPr>
                  <a:t> </a:t>
                </a:r>
              </a:p>
            </p:txBody>
          </p:sp>
        </mc:Fallback>
      </mc:AlternateContent>
      <p:graphicFrame>
        <p:nvGraphicFramePr>
          <p:cNvPr id="149" name="Объект 148"/>
          <p:cNvGraphicFramePr>
            <a:graphicFrameLocks noChangeAspect="1"/>
          </p:cNvGraphicFramePr>
          <p:nvPr>
            <p:extLst>
              <p:ext uri="{D42A27DB-BD31-4B8C-83A1-F6EECF244321}">
                <p14:modId xmlns:p14="http://schemas.microsoft.com/office/powerpoint/2010/main" val="1280713695"/>
              </p:ext>
            </p:extLst>
          </p:nvPr>
        </p:nvGraphicFramePr>
        <p:xfrm>
          <a:off x="485775" y="4703763"/>
          <a:ext cx="3095625" cy="779462"/>
        </p:xfrm>
        <a:graphic>
          <a:graphicData uri="http://schemas.openxmlformats.org/presentationml/2006/ole">
            <mc:AlternateContent xmlns:mc="http://schemas.openxmlformats.org/markup-compatibility/2006">
              <mc:Choice xmlns:v="urn:schemas-microsoft-com:vml" Requires="v">
                <p:oleObj spid="_x0000_s15526" name="Формула" r:id="rId9" imgW="1841400" imgH="419040" progId="Equation.3">
                  <p:embed/>
                </p:oleObj>
              </mc:Choice>
              <mc:Fallback>
                <p:oleObj name="Формула" r:id="rId9" imgW="1841400" imgH="419040" progId="Equation.3">
                  <p:embed/>
                  <p:pic>
                    <p:nvPicPr>
                      <p:cNvPr id="0" name=""/>
                      <p:cNvPicPr>
                        <a:picLocks noChangeAspect="1" noChangeArrowheads="1"/>
                      </p:cNvPicPr>
                      <p:nvPr/>
                    </p:nvPicPr>
                    <p:blipFill>
                      <a:blip r:embed="rId10"/>
                      <a:srcRect/>
                      <a:stretch>
                        <a:fillRect/>
                      </a:stretch>
                    </p:blipFill>
                    <p:spPr bwMode="auto">
                      <a:xfrm>
                        <a:off x="485775" y="4703763"/>
                        <a:ext cx="3095625" cy="779462"/>
                      </a:xfrm>
                      <a:prstGeom prst="rect">
                        <a:avLst/>
                      </a:prstGeom>
                      <a:noFill/>
                    </p:spPr>
                  </p:pic>
                </p:oleObj>
              </mc:Fallback>
            </mc:AlternateContent>
          </a:graphicData>
        </a:graphic>
      </p:graphicFrame>
      <p:graphicFrame>
        <p:nvGraphicFramePr>
          <p:cNvPr id="101" name="Объект 100"/>
          <p:cNvGraphicFramePr>
            <a:graphicFrameLocks noChangeAspect="1"/>
          </p:cNvGraphicFramePr>
          <p:nvPr>
            <p:extLst>
              <p:ext uri="{D42A27DB-BD31-4B8C-83A1-F6EECF244321}">
                <p14:modId xmlns:p14="http://schemas.microsoft.com/office/powerpoint/2010/main" val="3895286673"/>
              </p:ext>
            </p:extLst>
          </p:nvPr>
        </p:nvGraphicFramePr>
        <p:xfrm>
          <a:off x="8532440" y="2796499"/>
          <a:ext cx="406400" cy="423863"/>
        </p:xfrm>
        <a:graphic>
          <a:graphicData uri="http://schemas.openxmlformats.org/presentationml/2006/ole">
            <mc:AlternateContent xmlns:mc="http://schemas.openxmlformats.org/markup-compatibility/2006">
              <mc:Choice xmlns:v="urn:schemas-microsoft-com:vml" Requires="v">
                <p:oleObj spid="_x0000_s15527" name="Формула" r:id="rId11" imgW="241200" imgH="228600" progId="Equation.3">
                  <p:embed/>
                </p:oleObj>
              </mc:Choice>
              <mc:Fallback>
                <p:oleObj name="Формула" r:id="rId11" imgW="241200" imgH="228600" progId="Equation.3">
                  <p:embed/>
                  <p:pic>
                    <p:nvPicPr>
                      <p:cNvPr id="0" name="Объект 148"/>
                      <p:cNvPicPr>
                        <a:picLocks noChangeAspect="1" noChangeArrowheads="1"/>
                      </p:cNvPicPr>
                      <p:nvPr/>
                    </p:nvPicPr>
                    <p:blipFill>
                      <a:blip r:embed="rId12"/>
                      <a:srcRect/>
                      <a:stretch>
                        <a:fillRect/>
                      </a:stretch>
                    </p:blipFill>
                    <p:spPr bwMode="auto">
                      <a:xfrm>
                        <a:off x="8532440" y="2796499"/>
                        <a:ext cx="4064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Объект 101"/>
          <p:cNvGraphicFramePr>
            <a:graphicFrameLocks noChangeAspect="1"/>
          </p:cNvGraphicFramePr>
          <p:nvPr>
            <p:extLst>
              <p:ext uri="{D42A27DB-BD31-4B8C-83A1-F6EECF244321}">
                <p14:modId xmlns:p14="http://schemas.microsoft.com/office/powerpoint/2010/main" val="1942941148"/>
              </p:ext>
            </p:extLst>
          </p:nvPr>
        </p:nvGraphicFramePr>
        <p:xfrm>
          <a:off x="8081963" y="4408488"/>
          <a:ext cx="469900" cy="423862"/>
        </p:xfrm>
        <a:graphic>
          <a:graphicData uri="http://schemas.openxmlformats.org/presentationml/2006/ole">
            <mc:AlternateContent xmlns:mc="http://schemas.openxmlformats.org/markup-compatibility/2006">
              <mc:Choice xmlns:v="urn:schemas-microsoft-com:vml" Requires="v">
                <p:oleObj spid="_x0000_s15528" name="Формула" r:id="rId13" imgW="279360" imgH="228600" progId="Equation.3">
                  <p:embed/>
                </p:oleObj>
              </mc:Choice>
              <mc:Fallback>
                <p:oleObj name="Формула" r:id="rId13" imgW="279360" imgH="228600" progId="Equation.3">
                  <p:embed/>
                  <p:pic>
                    <p:nvPicPr>
                      <p:cNvPr id="0" name="Объект 100"/>
                      <p:cNvPicPr>
                        <a:picLocks noChangeAspect="1" noChangeArrowheads="1"/>
                      </p:cNvPicPr>
                      <p:nvPr/>
                    </p:nvPicPr>
                    <p:blipFill>
                      <a:blip r:embed="rId14"/>
                      <a:srcRect/>
                      <a:stretch>
                        <a:fillRect/>
                      </a:stretch>
                    </p:blipFill>
                    <p:spPr bwMode="auto">
                      <a:xfrm>
                        <a:off x="8081963" y="4408488"/>
                        <a:ext cx="4699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 name="Полилиния 105"/>
          <p:cNvSpPr/>
          <p:nvPr/>
        </p:nvSpPr>
        <p:spPr>
          <a:xfrm>
            <a:off x="965838" y="2501462"/>
            <a:ext cx="4300459" cy="1765738"/>
          </a:xfrm>
          <a:custGeom>
            <a:avLst/>
            <a:gdLst>
              <a:gd name="connsiteX0" fmla="*/ 1219650 w 4300459"/>
              <a:gd name="connsiteY0" fmla="*/ 52552 h 1765738"/>
              <a:gd name="connsiteX1" fmla="*/ 1503430 w 4300459"/>
              <a:gd name="connsiteY1" fmla="*/ 42041 h 1765738"/>
              <a:gd name="connsiteX2" fmla="*/ 1997416 w 4300459"/>
              <a:gd name="connsiteY2" fmla="*/ 21021 h 1765738"/>
              <a:gd name="connsiteX3" fmla="*/ 2123540 w 4300459"/>
              <a:gd name="connsiteY3" fmla="*/ 31531 h 1765738"/>
              <a:gd name="connsiteX4" fmla="*/ 2134050 w 4300459"/>
              <a:gd name="connsiteY4" fmla="*/ 73572 h 1765738"/>
              <a:gd name="connsiteX5" fmla="*/ 2144561 w 4300459"/>
              <a:gd name="connsiteY5" fmla="*/ 294290 h 1765738"/>
              <a:gd name="connsiteX6" fmla="*/ 2134050 w 4300459"/>
              <a:gd name="connsiteY6" fmla="*/ 451945 h 1765738"/>
              <a:gd name="connsiteX7" fmla="*/ 2144561 w 4300459"/>
              <a:gd name="connsiteY7" fmla="*/ 683172 h 1765738"/>
              <a:gd name="connsiteX8" fmla="*/ 2176092 w 4300459"/>
              <a:gd name="connsiteY8" fmla="*/ 809297 h 1765738"/>
              <a:gd name="connsiteX9" fmla="*/ 2197112 w 4300459"/>
              <a:gd name="connsiteY9" fmla="*/ 840828 h 1765738"/>
              <a:gd name="connsiteX10" fmla="*/ 2260175 w 4300459"/>
              <a:gd name="connsiteY10" fmla="*/ 861848 h 1765738"/>
              <a:gd name="connsiteX11" fmla="*/ 2659568 w 4300459"/>
              <a:gd name="connsiteY11" fmla="*/ 882869 h 1765738"/>
              <a:gd name="connsiteX12" fmla="*/ 3101002 w 4300459"/>
              <a:gd name="connsiteY12" fmla="*/ 882869 h 1765738"/>
              <a:gd name="connsiteX13" fmla="*/ 3122023 w 4300459"/>
              <a:gd name="connsiteY13" fmla="*/ 851338 h 1765738"/>
              <a:gd name="connsiteX14" fmla="*/ 3143043 w 4300459"/>
              <a:gd name="connsiteY14" fmla="*/ 756745 h 1765738"/>
              <a:gd name="connsiteX15" fmla="*/ 3153554 w 4300459"/>
              <a:gd name="connsiteY15" fmla="*/ 599090 h 1765738"/>
              <a:gd name="connsiteX16" fmla="*/ 3185085 w 4300459"/>
              <a:gd name="connsiteY16" fmla="*/ 472966 h 1765738"/>
              <a:gd name="connsiteX17" fmla="*/ 3206106 w 4300459"/>
              <a:gd name="connsiteY17" fmla="*/ 441435 h 1765738"/>
              <a:gd name="connsiteX18" fmla="*/ 3248147 w 4300459"/>
              <a:gd name="connsiteY18" fmla="*/ 430924 h 1765738"/>
              <a:gd name="connsiteX19" fmla="*/ 3258657 w 4300459"/>
              <a:gd name="connsiteY19" fmla="*/ 462455 h 1765738"/>
              <a:gd name="connsiteX20" fmla="*/ 3269168 w 4300459"/>
              <a:gd name="connsiteY20" fmla="*/ 557048 h 1765738"/>
              <a:gd name="connsiteX21" fmla="*/ 3248147 w 4300459"/>
              <a:gd name="connsiteY21" fmla="*/ 725214 h 1765738"/>
              <a:gd name="connsiteX22" fmla="*/ 3227126 w 4300459"/>
              <a:gd name="connsiteY22" fmla="*/ 798786 h 1765738"/>
              <a:gd name="connsiteX23" fmla="*/ 3216616 w 4300459"/>
              <a:gd name="connsiteY23" fmla="*/ 851338 h 1765738"/>
              <a:gd name="connsiteX24" fmla="*/ 3227126 w 4300459"/>
              <a:gd name="connsiteY24" fmla="*/ 914400 h 1765738"/>
              <a:gd name="connsiteX25" fmla="*/ 3258657 w 4300459"/>
              <a:gd name="connsiteY25" fmla="*/ 924910 h 1765738"/>
              <a:gd name="connsiteX26" fmla="*/ 3332230 w 4300459"/>
              <a:gd name="connsiteY26" fmla="*/ 914400 h 1765738"/>
              <a:gd name="connsiteX27" fmla="*/ 3563457 w 4300459"/>
              <a:gd name="connsiteY27" fmla="*/ 924910 h 1765738"/>
              <a:gd name="connsiteX28" fmla="*/ 3594988 w 4300459"/>
              <a:gd name="connsiteY28" fmla="*/ 935421 h 1765738"/>
              <a:gd name="connsiteX29" fmla="*/ 3931319 w 4300459"/>
              <a:gd name="connsiteY29" fmla="*/ 924910 h 1765738"/>
              <a:gd name="connsiteX30" fmla="*/ 3962850 w 4300459"/>
              <a:gd name="connsiteY30" fmla="*/ 914400 h 1765738"/>
              <a:gd name="connsiteX31" fmla="*/ 3994381 w 4300459"/>
              <a:gd name="connsiteY31" fmla="*/ 893379 h 1765738"/>
              <a:gd name="connsiteX32" fmla="*/ 4036423 w 4300459"/>
              <a:gd name="connsiteY32" fmla="*/ 882869 h 1765738"/>
              <a:gd name="connsiteX33" fmla="*/ 4267650 w 4300459"/>
              <a:gd name="connsiteY33" fmla="*/ 903890 h 1765738"/>
              <a:gd name="connsiteX34" fmla="*/ 4299181 w 4300459"/>
              <a:gd name="connsiteY34" fmla="*/ 935421 h 1765738"/>
              <a:gd name="connsiteX35" fmla="*/ 4288671 w 4300459"/>
              <a:gd name="connsiteY35" fmla="*/ 1019504 h 1765738"/>
              <a:gd name="connsiteX36" fmla="*/ 4267650 w 4300459"/>
              <a:gd name="connsiteY36" fmla="*/ 1103586 h 1765738"/>
              <a:gd name="connsiteX37" fmla="*/ 4246630 w 4300459"/>
              <a:gd name="connsiteY37" fmla="*/ 1135117 h 1765738"/>
              <a:gd name="connsiteX38" fmla="*/ 4204588 w 4300459"/>
              <a:gd name="connsiteY38" fmla="*/ 1282262 h 1765738"/>
              <a:gd name="connsiteX39" fmla="*/ 4194078 w 4300459"/>
              <a:gd name="connsiteY39" fmla="*/ 1313793 h 1765738"/>
              <a:gd name="connsiteX40" fmla="*/ 4173057 w 4300459"/>
              <a:gd name="connsiteY40" fmla="*/ 1429407 h 1765738"/>
              <a:gd name="connsiteX41" fmla="*/ 4109995 w 4300459"/>
              <a:gd name="connsiteY41" fmla="*/ 1450428 h 1765738"/>
              <a:gd name="connsiteX42" fmla="*/ 4036423 w 4300459"/>
              <a:gd name="connsiteY42" fmla="*/ 1460938 h 1765738"/>
              <a:gd name="connsiteX43" fmla="*/ 3994381 w 4300459"/>
              <a:gd name="connsiteY43" fmla="*/ 1471448 h 1765738"/>
              <a:gd name="connsiteX44" fmla="*/ 3868257 w 4300459"/>
              <a:gd name="connsiteY44" fmla="*/ 1492469 h 1765738"/>
              <a:gd name="connsiteX45" fmla="*/ 3079981 w 4300459"/>
              <a:gd name="connsiteY45" fmla="*/ 1471448 h 1765738"/>
              <a:gd name="connsiteX46" fmla="*/ 2522933 w 4300459"/>
              <a:gd name="connsiteY46" fmla="*/ 1481959 h 1765738"/>
              <a:gd name="connsiteX47" fmla="*/ 2449361 w 4300459"/>
              <a:gd name="connsiteY47" fmla="*/ 1492469 h 1765738"/>
              <a:gd name="connsiteX48" fmla="*/ 1692616 w 4300459"/>
              <a:gd name="connsiteY48" fmla="*/ 1492469 h 1765738"/>
              <a:gd name="connsiteX49" fmla="*/ 1598023 w 4300459"/>
              <a:gd name="connsiteY49" fmla="*/ 1471448 h 1765738"/>
              <a:gd name="connsiteX50" fmla="*/ 1524450 w 4300459"/>
              <a:gd name="connsiteY50" fmla="*/ 1460938 h 1765738"/>
              <a:gd name="connsiteX51" fmla="*/ 1019954 w 4300459"/>
              <a:gd name="connsiteY51" fmla="*/ 1450428 h 1765738"/>
              <a:gd name="connsiteX52" fmla="*/ 841278 w 4300459"/>
              <a:gd name="connsiteY52" fmla="*/ 1439917 h 1765738"/>
              <a:gd name="connsiteX53" fmla="*/ 799237 w 4300459"/>
              <a:gd name="connsiteY53" fmla="*/ 1429407 h 1765738"/>
              <a:gd name="connsiteX54" fmla="*/ 568009 w 4300459"/>
              <a:gd name="connsiteY54" fmla="*/ 1439917 h 1765738"/>
              <a:gd name="connsiteX55" fmla="*/ 441885 w 4300459"/>
              <a:gd name="connsiteY55" fmla="*/ 1460938 h 1765738"/>
              <a:gd name="connsiteX56" fmla="*/ 410354 w 4300459"/>
              <a:gd name="connsiteY56" fmla="*/ 1471448 h 1765738"/>
              <a:gd name="connsiteX57" fmla="*/ 368312 w 4300459"/>
              <a:gd name="connsiteY57" fmla="*/ 1481959 h 1765738"/>
              <a:gd name="connsiteX58" fmla="*/ 284230 w 4300459"/>
              <a:gd name="connsiteY58" fmla="*/ 1502979 h 1765738"/>
              <a:gd name="connsiteX59" fmla="*/ 252699 w 4300459"/>
              <a:gd name="connsiteY59" fmla="*/ 1524000 h 1765738"/>
              <a:gd name="connsiteX60" fmla="*/ 210657 w 4300459"/>
              <a:gd name="connsiteY60" fmla="*/ 1587062 h 1765738"/>
              <a:gd name="connsiteX61" fmla="*/ 200147 w 4300459"/>
              <a:gd name="connsiteY61" fmla="*/ 1618593 h 1765738"/>
              <a:gd name="connsiteX62" fmla="*/ 158106 w 4300459"/>
              <a:gd name="connsiteY62" fmla="*/ 1692166 h 1765738"/>
              <a:gd name="connsiteX63" fmla="*/ 126575 w 4300459"/>
              <a:gd name="connsiteY63" fmla="*/ 1723697 h 1765738"/>
              <a:gd name="connsiteX64" fmla="*/ 95043 w 4300459"/>
              <a:gd name="connsiteY64" fmla="*/ 1744717 h 1765738"/>
              <a:gd name="connsiteX65" fmla="*/ 31981 w 4300459"/>
              <a:gd name="connsiteY65" fmla="*/ 1765738 h 1765738"/>
              <a:gd name="connsiteX66" fmla="*/ 21471 w 4300459"/>
              <a:gd name="connsiteY66" fmla="*/ 1692166 h 1765738"/>
              <a:gd name="connsiteX67" fmla="*/ 42492 w 4300459"/>
              <a:gd name="connsiteY67" fmla="*/ 1566041 h 1765738"/>
              <a:gd name="connsiteX68" fmla="*/ 63512 w 4300459"/>
              <a:gd name="connsiteY68" fmla="*/ 1524000 h 1765738"/>
              <a:gd name="connsiteX69" fmla="*/ 74023 w 4300459"/>
              <a:gd name="connsiteY69" fmla="*/ 1492469 h 1765738"/>
              <a:gd name="connsiteX70" fmla="*/ 63512 w 4300459"/>
              <a:gd name="connsiteY70" fmla="*/ 1366345 h 1765738"/>
              <a:gd name="connsiteX71" fmla="*/ 42492 w 4300459"/>
              <a:gd name="connsiteY71" fmla="*/ 1271752 h 1765738"/>
              <a:gd name="connsiteX72" fmla="*/ 21471 w 4300459"/>
              <a:gd name="connsiteY72" fmla="*/ 1208690 h 1765738"/>
              <a:gd name="connsiteX73" fmla="*/ 10961 w 4300459"/>
              <a:gd name="connsiteY73" fmla="*/ 1166648 h 1765738"/>
              <a:gd name="connsiteX74" fmla="*/ 10961 w 4300459"/>
              <a:gd name="connsiteY74" fmla="*/ 809297 h 1765738"/>
              <a:gd name="connsiteX75" fmla="*/ 31981 w 4300459"/>
              <a:gd name="connsiteY75" fmla="*/ 735724 h 1765738"/>
              <a:gd name="connsiteX76" fmla="*/ 42492 w 4300459"/>
              <a:gd name="connsiteY76" fmla="*/ 683172 h 1765738"/>
              <a:gd name="connsiteX77" fmla="*/ 63512 w 4300459"/>
              <a:gd name="connsiteY77" fmla="*/ 620110 h 1765738"/>
              <a:gd name="connsiteX78" fmla="*/ 74023 w 4300459"/>
              <a:gd name="connsiteY78" fmla="*/ 252248 h 1765738"/>
              <a:gd name="connsiteX79" fmla="*/ 84533 w 4300459"/>
              <a:gd name="connsiteY79" fmla="*/ 199697 h 1765738"/>
              <a:gd name="connsiteX80" fmla="*/ 105554 w 4300459"/>
              <a:gd name="connsiteY80" fmla="*/ 0 h 1765738"/>
              <a:gd name="connsiteX81" fmla="*/ 336781 w 4300459"/>
              <a:gd name="connsiteY81" fmla="*/ 10510 h 1765738"/>
              <a:gd name="connsiteX82" fmla="*/ 410354 w 4300459"/>
              <a:gd name="connsiteY82" fmla="*/ 21021 h 1765738"/>
              <a:gd name="connsiteX83" fmla="*/ 504947 w 4300459"/>
              <a:gd name="connsiteY83" fmla="*/ 31531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300459" h="1765738">
                <a:moveTo>
                  <a:pt x="1219650" y="52552"/>
                </a:moveTo>
                <a:lnTo>
                  <a:pt x="1503430" y="42041"/>
                </a:lnTo>
                <a:cubicBezTo>
                  <a:pt x="1943071" y="27859"/>
                  <a:pt x="1738862" y="42566"/>
                  <a:pt x="1997416" y="21021"/>
                </a:cubicBezTo>
                <a:cubicBezTo>
                  <a:pt x="2039457" y="24524"/>
                  <a:pt x="2084165" y="16387"/>
                  <a:pt x="2123540" y="31531"/>
                </a:cubicBezTo>
                <a:cubicBezTo>
                  <a:pt x="2137022" y="36716"/>
                  <a:pt x="2132898" y="59173"/>
                  <a:pt x="2134050" y="73572"/>
                </a:cubicBezTo>
                <a:cubicBezTo>
                  <a:pt x="2139924" y="146993"/>
                  <a:pt x="2141057" y="220717"/>
                  <a:pt x="2144561" y="294290"/>
                </a:cubicBezTo>
                <a:cubicBezTo>
                  <a:pt x="2141057" y="346842"/>
                  <a:pt x="2134050" y="399277"/>
                  <a:pt x="2134050" y="451945"/>
                </a:cubicBezTo>
                <a:cubicBezTo>
                  <a:pt x="2134050" y="529100"/>
                  <a:pt x="2139064" y="606213"/>
                  <a:pt x="2144561" y="683172"/>
                </a:cubicBezTo>
                <a:cubicBezTo>
                  <a:pt x="2146453" y="709653"/>
                  <a:pt x="2161080" y="786778"/>
                  <a:pt x="2176092" y="809297"/>
                </a:cubicBezTo>
                <a:cubicBezTo>
                  <a:pt x="2183099" y="819807"/>
                  <a:pt x="2186400" y="834133"/>
                  <a:pt x="2197112" y="840828"/>
                </a:cubicBezTo>
                <a:cubicBezTo>
                  <a:pt x="2215902" y="852572"/>
                  <a:pt x="2239154" y="854841"/>
                  <a:pt x="2260175" y="861848"/>
                </a:cubicBezTo>
                <a:cubicBezTo>
                  <a:pt x="2408093" y="911153"/>
                  <a:pt x="2280499" y="872039"/>
                  <a:pt x="2659568" y="882869"/>
                </a:cubicBezTo>
                <a:cubicBezTo>
                  <a:pt x="2827850" y="910915"/>
                  <a:pt x="2815216" y="912951"/>
                  <a:pt x="3101002" y="882869"/>
                </a:cubicBezTo>
                <a:cubicBezTo>
                  <a:pt x="3113565" y="881547"/>
                  <a:pt x="3115016" y="861848"/>
                  <a:pt x="3122023" y="851338"/>
                </a:cubicBezTo>
                <a:cubicBezTo>
                  <a:pt x="3127875" y="827929"/>
                  <a:pt x="3140819" y="778986"/>
                  <a:pt x="3143043" y="756745"/>
                </a:cubicBezTo>
                <a:cubicBezTo>
                  <a:pt x="3148284" y="704338"/>
                  <a:pt x="3148560" y="651521"/>
                  <a:pt x="3153554" y="599090"/>
                </a:cubicBezTo>
                <a:cubicBezTo>
                  <a:pt x="3156181" y="571507"/>
                  <a:pt x="3169309" y="496630"/>
                  <a:pt x="3185085" y="472966"/>
                </a:cubicBezTo>
                <a:cubicBezTo>
                  <a:pt x="3192092" y="462456"/>
                  <a:pt x="3195596" y="448442"/>
                  <a:pt x="3206106" y="441435"/>
                </a:cubicBezTo>
                <a:cubicBezTo>
                  <a:pt x="3218125" y="433422"/>
                  <a:pt x="3234133" y="434428"/>
                  <a:pt x="3248147" y="430924"/>
                </a:cubicBezTo>
                <a:cubicBezTo>
                  <a:pt x="3251650" y="441434"/>
                  <a:pt x="3256836" y="451527"/>
                  <a:pt x="3258657" y="462455"/>
                </a:cubicBezTo>
                <a:cubicBezTo>
                  <a:pt x="3263873" y="493748"/>
                  <a:pt x="3269168" y="525323"/>
                  <a:pt x="3269168" y="557048"/>
                </a:cubicBezTo>
                <a:cubicBezTo>
                  <a:pt x="3269168" y="616269"/>
                  <a:pt x="3260647" y="668963"/>
                  <a:pt x="3248147" y="725214"/>
                </a:cubicBezTo>
                <a:cubicBezTo>
                  <a:pt x="3208832" y="902139"/>
                  <a:pt x="3262237" y="658342"/>
                  <a:pt x="3227126" y="798786"/>
                </a:cubicBezTo>
                <a:cubicBezTo>
                  <a:pt x="3222793" y="816117"/>
                  <a:pt x="3220119" y="833821"/>
                  <a:pt x="3216616" y="851338"/>
                </a:cubicBezTo>
                <a:cubicBezTo>
                  <a:pt x="3220119" y="872359"/>
                  <a:pt x="3216553" y="895897"/>
                  <a:pt x="3227126" y="914400"/>
                </a:cubicBezTo>
                <a:cubicBezTo>
                  <a:pt x="3232623" y="924019"/>
                  <a:pt x="3247578" y="924910"/>
                  <a:pt x="3258657" y="924910"/>
                </a:cubicBezTo>
                <a:cubicBezTo>
                  <a:pt x="3283430" y="924910"/>
                  <a:pt x="3307706" y="917903"/>
                  <a:pt x="3332230" y="914400"/>
                </a:cubicBezTo>
                <a:cubicBezTo>
                  <a:pt x="3409306" y="917903"/>
                  <a:pt x="3486547" y="918757"/>
                  <a:pt x="3563457" y="924910"/>
                </a:cubicBezTo>
                <a:cubicBezTo>
                  <a:pt x="3574501" y="925794"/>
                  <a:pt x="3583909" y="935421"/>
                  <a:pt x="3594988" y="935421"/>
                </a:cubicBezTo>
                <a:cubicBezTo>
                  <a:pt x="3707153" y="935421"/>
                  <a:pt x="3819209" y="928414"/>
                  <a:pt x="3931319" y="924910"/>
                </a:cubicBezTo>
                <a:cubicBezTo>
                  <a:pt x="3941829" y="921407"/>
                  <a:pt x="3952941" y="919355"/>
                  <a:pt x="3962850" y="914400"/>
                </a:cubicBezTo>
                <a:cubicBezTo>
                  <a:pt x="3974148" y="908751"/>
                  <a:pt x="3982770" y="898355"/>
                  <a:pt x="3994381" y="893379"/>
                </a:cubicBezTo>
                <a:cubicBezTo>
                  <a:pt x="4007658" y="887689"/>
                  <a:pt x="4022409" y="886372"/>
                  <a:pt x="4036423" y="882869"/>
                </a:cubicBezTo>
                <a:cubicBezTo>
                  <a:pt x="4113499" y="889876"/>
                  <a:pt x="4191759" y="888712"/>
                  <a:pt x="4267650" y="903890"/>
                </a:cubicBezTo>
                <a:cubicBezTo>
                  <a:pt x="4282225" y="906805"/>
                  <a:pt x="4296522" y="920797"/>
                  <a:pt x="4299181" y="935421"/>
                </a:cubicBezTo>
                <a:cubicBezTo>
                  <a:pt x="4304234" y="963211"/>
                  <a:pt x="4292966" y="991587"/>
                  <a:pt x="4288671" y="1019504"/>
                </a:cubicBezTo>
                <a:cubicBezTo>
                  <a:pt x="4286005" y="1036833"/>
                  <a:pt x="4277598" y="1083690"/>
                  <a:pt x="4267650" y="1103586"/>
                </a:cubicBezTo>
                <a:cubicBezTo>
                  <a:pt x="4262001" y="1114884"/>
                  <a:pt x="4251760" y="1123574"/>
                  <a:pt x="4246630" y="1135117"/>
                </a:cubicBezTo>
                <a:cubicBezTo>
                  <a:pt x="4219639" y="1195848"/>
                  <a:pt x="4226855" y="1215458"/>
                  <a:pt x="4204588" y="1282262"/>
                </a:cubicBezTo>
                <a:cubicBezTo>
                  <a:pt x="4201085" y="1292772"/>
                  <a:pt x="4196399" y="1302960"/>
                  <a:pt x="4194078" y="1313793"/>
                </a:cubicBezTo>
                <a:cubicBezTo>
                  <a:pt x="4185871" y="1352093"/>
                  <a:pt x="4193586" y="1396048"/>
                  <a:pt x="4173057" y="1429407"/>
                </a:cubicBezTo>
                <a:cubicBezTo>
                  <a:pt x="4161444" y="1448278"/>
                  <a:pt x="4131585" y="1445446"/>
                  <a:pt x="4109995" y="1450428"/>
                </a:cubicBezTo>
                <a:cubicBezTo>
                  <a:pt x="4085856" y="1455998"/>
                  <a:pt x="4060796" y="1456507"/>
                  <a:pt x="4036423" y="1460938"/>
                </a:cubicBezTo>
                <a:cubicBezTo>
                  <a:pt x="4022211" y="1463522"/>
                  <a:pt x="4008630" y="1469073"/>
                  <a:pt x="3994381" y="1471448"/>
                </a:cubicBezTo>
                <a:cubicBezTo>
                  <a:pt x="3846756" y="1496053"/>
                  <a:pt x="3962868" y="1468817"/>
                  <a:pt x="3868257" y="1492469"/>
                </a:cubicBezTo>
                <a:cubicBezTo>
                  <a:pt x="3619630" y="1483590"/>
                  <a:pt x="3319318" y="1471448"/>
                  <a:pt x="3079981" y="1471448"/>
                </a:cubicBezTo>
                <a:cubicBezTo>
                  <a:pt x="2894265" y="1471448"/>
                  <a:pt x="2708616" y="1478455"/>
                  <a:pt x="2522933" y="1481959"/>
                </a:cubicBezTo>
                <a:cubicBezTo>
                  <a:pt x="2498409" y="1485462"/>
                  <a:pt x="2474075" y="1490765"/>
                  <a:pt x="2449361" y="1492469"/>
                </a:cubicBezTo>
                <a:cubicBezTo>
                  <a:pt x="2150468" y="1513082"/>
                  <a:pt x="2051473" y="1499646"/>
                  <a:pt x="1692616" y="1492469"/>
                </a:cubicBezTo>
                <a:cubicBezTo>
                  <a:pt x="1654831" y="1483023"/>
                  <a:pt x="1638042" y="1478118"/>
                  <a:pt x="1598023" y="1471448"/>
                </a:cubicBezTo>
                <a:cubicBezTo>
                  <a:pt x="1573587" y="1467375"/>
                  <a:pt x="1549207" y="1461838"/>
                  <a:pt x="1524450" y="1460938"/>
                </a:cubicBezTo>
                <a:cubicBezTo>
                  <a:pt x="1356359" y="1454826"/>
                  <a:pt x="1188119" y="1453931"/>
                  <a:pt x="1019954" y="1450428"/>
                </a:cubicBezTo>
                <a:cubicBezTo>
                  <a:pt x="960395" y="1446924"/>
                  <a:pt x="900671" y="1445574"/>
                  <a:pt x="841278" y="1439917"/>
                </a:cubicBezTo>
                <a:cubicBezTo>
                  <a:pt x="826898" y="1438547"/>
                  <a:pt x="813682" y="1429407"/>
                  <a:pt x="799237" y="1429407"/>
                </a:cubicBezTo>
                <a:cubicBezTo>
                  <a:pt x="722081" y="1429407"/>
                  <a:pt x="645085" y="1436414"/>
                  <a:pt x="568009" y="1439917"/>
                </a:cubicBezTo>
                <a:cubicBezTo>
                  <a:pt x="526489" y="1445849"/>
                  <a:pt x="482863" y="1450694"/>
                  <a:pt x="441885" y="1460938"/>
                </a:cubicBezTo>
                <a:cubicBezTo>
                  <a:pt x="431137" y="1463625"/>
                  <a:pt x="421007" y="1468404"/>
                  <a:pt x="410354" y="1471448"/>
                </a:cubicBezTo>
                <a:cubicBezTo>
                  <a:pt x="396464" y="1475416"/>
                  <a:pt x="382413" y="1478825"/>
                  <a:pt x="368312" y="1481959"/>
                </a:cubicBezTo>
                <a:cubicBezTo>
                  <a:pt x="292209" y="1498871"/>
                  <a:pt x="340578" y="1484197"/>
                  <a:pt x="284230" y="1502979"/>
                </a:cubicBezTo>
                <a:cubicBezTo>
                  <a:pt x="273720" y="1509986"/>
                  <a:pt x="261017" y="1514494"/>
                  <a:pt x="252699" y="1524000"/>
                </a:cubicBezTo>
                <a:cubicBezTo>
                  <a:pt x="236063" y="1543013"/>
                  <a:pt x="210657" y="1587062"/>
                  <a:pt x="210657" y="1587062"/>
                </a:cubicBezTo>
                <a:cubicBezTo>
                  <a:pt x="207154" y="1597572"/>
                  <a:pt x="204511" y="1608410"/>
                  <a:pt x="200147" y="1618593"/>
                </a:cubicBezTo>
                <a:cubicBezTo>
                  <a:pt x="191078" y="1639755"/>
                  <a:pt x="173627" y="1673540"/>
                  <a:pt x="158106" y="1692166"/>
                </a:cubicBezTo>
                <a:cubicBezTo>
                  <a:pt x="148590" y="1703585"/>
                  <a:pt x="137994" y="1714182"/>
                  <a:pt x="126575" y="1723697"/>
                </a:cubicBezTo>
                <a:cubicBezTo>
                  <a:pt x="116871" y="1731784"/>
                  <a:pt x="106586" y="1739587"/>
                  <a:pt x="95043" y="1744717"/>
                </a:cubicBezTo>
                <a:cubicBezTo>
                  <a:pt x="74795" y="1753716"/>
                  <a:pt x="31981" y="1765738"/>
                  <a:pt x="31981" y="1765738"/>
                </a:cubicBezTo>
                <a:cubicBezTo>
                  <a:pt x="28478" y="1741214"/>
                  <a:pt x="21471" y="1716939"/>
                  <a:pt x="21471" y="1692166"/>
                </a:cubicBezTo>
                <a:cubicBezTo>
                  <a:pt x="21471" y="1671812"/>
                  <a:pt x="31421" y="1595563"/>
                  <a:pt x="42492" y="1566041"/>
                </a:cubicBezTo>
                <a:cubicBezTo>
                  <a:pt x="47993" y="1551371"/>
                  <a:pt x="57340" y="1538401"/>
                  <a:pt x="63512" y="1524000"/>
                </a:cubicBezTo>
                <a:cubicBezTo>
                  <a:pt x="67876" y="1513817"/>
                  <a:pt x="70519" y="1502979"/>
                  <a:pt x="74023" y="1492469"/>
                </a:cubicBezTo>
                <a:cubicBezTo>
                  <a:pt x="70519" y="1450428"/>
                  <a:pt x="68441" y="1408243"/>
                  <a:pt x="63512" y="1366345"/>
                </a:cubicBezTo>
                <a:cubicBezTo>
                  <a:pt x="61576" y="1349891"/>
                  <a:pt x="48111" y="1290482"/>
                  <a:pt x="42492" y="1271752"/>
                </a:cubicBezTo>
                <a:cubicBezTo>
                  <a:pt x="36125" y="1250529"/>
                  <a:pt x="26845" y="1230186"/>
                  <a:pt x="21471" y="1208690"/>
                </a:cubicBezTo>
                <a:lnTo>
                  <a:pt x="10961" y="1166648"/>
                </a:lnTo>
                <a:cubicBezTo>
                  <a:pt x="-1015" y="987019"/>
                  <a:pt x="-6076" y="1005223"/>
                  <a:pt x="10961" y="809297"/>
                </a:cubicBezTo>
                <a:cubicBezTo>
                  <a:pt x="13582" y="779152"/>
                  <a:pt x="25014" y="763591"/>
                  <a:pt x="31981" y="735724"/>
                </a:cubicBezTo>
                <a:cubicBezTo>
                  <a:pt x="36314" y="718393"/>
                  <a:pt x="37792" y="700407"/>
                  <a:pt x="42492" y="683172"/>
                </a:cubicBezTo>
                <a:cubicBezTo>
                  <a:pt x="48322" y="661795"/>
                  <a:pt x="63512" y="620110"/>
                  <a:pt x="63512" y="620110"/>
                </a:cubicBezTo>
                <a:cubicBezTo>
                  <a:pt x="67016" y="497489"/>
                  <a:pt x="67897" y="374766"/>
                  <a:pt x="74023" y="252248"/>
                </a:cubicBezTo>
                <a:cubicBezTo>
                  <a:pt x="74915" y="234406"/>
                  <a:pt x="82839" y="217480"/>
                  <a:pt x="84533" y="199697"/>
                </a:cubicBezTo>
                <a:cubicBezTo>
                  <a:pt x="103948" y="-4166"/>
                  <a:pt x="75661" y="89674"/>
                  <a:pt x="105554" y="0"/>
                </a:cubicBezTo>
                <a:cubicBezTo>
                  <a:pt x="182630" y="3503"/>
                  <a:pt x="259809" y="5201"/>
                  <a:pt x="336781" y="10510"/>
                </a:cubicBezTo>
                <a:cubicBezTo>
                  <a:pt x="361496" y="12214"/>
                  <a:pt x="385772" y="17948"/>
                  <a:pt x="410354" y="21021"/>
                </a:cubicBezTo>
                <a:cubicBezTo>
                  <a:pt x="441834" y="24956"/>
                  <a:pt x="504947" y="31531"/>
                  <a:pt x="504947" y="31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1536382" y="2399302"/>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6" name="Прямая со стрелкой 155"/>
          <p:cNvCxnSpPr>
            <a:stCxn id="155" idx="2"/>
          </p:cNvCxnSpPr>
          <p:nvPr/>
        </p:nvCxnSpPr>
        <p:spPr>
          <a:xfrm>
            <a:off x="1536382" y="2579302"/>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091957" y="2445406"/>
            <a:ext cx="295274" cy="369332"/>
          </a:xfrm>
          <a:prstGeom prst="rect">
            <a:avLst/>
          </a:prstGeom>
          <a:noFill/>
        </p:spPr>
        <p:txBody>
          <a:bodyPr wrap="none" rtlCol="0">
            <a:spAutoFit/>
          </a:bodyPr>
          <a:lstStyle/>
          <a:p>
            <a:r>
              <a:rPr lang="ru-RU" dirty="0" smtClean="0"/>
              <a:t>а</a:t>
            </a:r>
            <a:endParaRPr lang="ru-RU" dirty="0"/>
          </a:p>
        </p:txBody>
      </p:sp>
      <p:sp>
        <p:nvSpPr>
          <p:cNvPr id="158" name="TextBox 157"/>
          <p:cNvSpPr txBox="1"/>
          <p:nvPr/>
        </p:nvSpPr>
        <p:spPr>
          <a:xfrm>
            <a:off x="8000148" y="2129983"/>
            <a:ext cx="295274" cy="369332"/>
          </a:xfrm>
          <a:prstGeom prst="rect">
            <a:avLst/>
          </a:prstGeom>
          <a:noFill/>
        </p:spPr>
        <p:txBody>
          <a:bodyPr wrap="none" rtlCol="0">
            <a:spAutoFit/>
          </a:bodyPr>
          <a:lstStyle/>
          <a:p>
            <a:r>
              <a:rPr lang="ru-RU" dirty="0" smtClean="0"/>
              <a:t>а</a:t>
            </a:r>
            <a:endParaRPr lang="ru-RU" dirty="0"/>
          </a:p>
        </p:txBody>
      </p:sp>
      <p:sp>
        <p:nvSpPr>
          <p:cNvPr id="159" name="TextBox 158"/>
          <p:cNvSpPr txBox="1"/>
          <p:nvPr/>
        </p:nvSpPr>
        <p:spPr>
          <a:xfrm>
            <a:off x="4848089" y="3420293"/>
            <a:ext cx="298480" cy="369332"/>
          </a:xfrm>
          <a:prstGeom prst="rect">
            <a:avLst/>
          </a:prstGeom>
          <a:noFill/>
        </p:spPr>
        <p:txBody>
          <a:bodyPr wrap="none" rtlCol="0">
            <a:spAutoFit/>
          </a:bodyPr>
          <a:lstStyle/>
          <a:p>
            <a:r>
              <a:rPr lang="ru-RU" dirty="0" smtClean="0"/>
              <a:t>в</a:t>
            </a:r>
            <a:endParaRPr lang="ru-RU" dirty="0"/>
          </a:p>
        </p:txBody>
      </p:sp>
      <p:sp>
        <p:nvSpPr>
          <p:cNvPr id="160" name="TextBox 159"/>
          <p:cNvSpPr txBox="1"/>
          <p:nvPr/>
        </p:nvSpPr>
        <p:spPr>
          <a:xfrm>
            <a:off x="8059177" y="3339571"/>
            <a:ext cx="312906" cy="369332"/>
          </a:xfrm>
          <a:prstGeom prst="rect">
            <a:avLst/>
          </a:prstGeom>
          <a:noFill/>
        </p:spPr>
        <p:txBody>
          <a:bodyPr wrap="none" rtlCol="0">
            <a:spAutoFit/>
          </a:bodyPr>
          <a:lstStyle/>
          <a:p>
            <a:r>
              <a:rPr lang="ru-RU" dirty="0" smtClean="0"/>
              <a:t>б</a:t>
            </a:r>
            <a:endParaRPr lang="ru-RU" dirty="0"/>
          </a:p>
        </p:txBody>
      </p:sp>
      <p:sp>
        <p:nvSpPr>
          <p:cNvPr id="161" name="TextBox 160"/>
          <p:cNvSpPr txBox="1"/>
          <p:nvPr/>
        </p:nvSpPr>
        <p:spPr>
          <a:xfrm>
            <a:off x="4027699" y="2541494"/>
            <a:ext cx="312906" cy="369332"/>
          </a:xfrm>
          <a:prstGeom prst="rect">
            <a:avLst/>
          </a:prstGeom>
          <a:noFill/>
        </p:spPr>
        <p:txBody>
          <a:bodyPr wrap="none" rtlCol="0">
            <a:spAutoFit/>
          </a:bodyPr>
          <a:lstStyle/>
          <a:p>
            <a:r>
              <a:rPr lang="ru-RU" dirty="0" smtClean="0"/>
              <a:t>б</a:t>
            </a:r>
            <a:endParaRPr lang="ru-RU" dirty="0"/>
          </a:p>
        </p:txBody>
      </p:sp>
      <p:sp>
        <p:nvSpPr>
          <p:cNvPr id="162" name="TextBox 161"/>
          <p:cNvSpPr txBox="1"/>
          <p:nvPr/>
        </p:nvSpPr>
        <p:spPr>
          <a:xfrm>
            <a:off x="8061604" y="4016927"/>
            <a:ext cx="298480" cy="369332"/>
          </a:xfrm>
          <a:prstGeom prst="rect">
            <a:avLst/>
          </a:prstGeom>
          <a:noFill/>
        </p:spPr>
        <p:txBody>
          <a:bodyPr wrap="none" rtlCol="0">
            <a:spAutoFit/>
          </a:bodyPr>
          <a:lstStyle/>
          <a:p>
            <a:r>
              <a:rPr lang="ru-RU" dirty="0" smtClean="0"/>
              <a:t>в</a:t>
            </a:r>
            <a:endParaRPr lang="ru-RU" dirty="0"/>
          </a:p>
        </p:txBody>
      </p:sp>
      <p:sp>
        <p:nvSpPr>
          <p:cNvPr id="163" name="TextBox 162"/>
          <p:cNvSpPr txBox="1"/>
          <p:nvPr/>
        </p:nvSpPr>
        <p:spPr>
          <a:xfrm>
            <a:off x="5196127" y="3935204"/>
            <a:ext cx="298480" cy="369332"/>
          </a:xfrm>
          <a:prstGeom prst="rect">
            <a:avLst/>
          </a:prstGeom>
          <a:noFill/>
        </p:spPr>
        <p:txBody>
          <a:bodyPr wrap="none" rtlCol="0">
            <a:spAutoFit/>
          </a:bodyPr>
          <a:lstStyle/>
          <a:p>
            <a:r>
              <a:rPr lang="ru-RU" dirty="0" smtClean="0"/>
              <a:t>г</a:t>
            </a:r>
            <a:endParaRPr lang="ru-RU" dirty="0"/>
          </a:p>
        </p:txBody>
      </p:sp>
      <p:sp>
        <p:nvSpPr>
          <p:cNvPr id="164" name="TextBox 163"/>
          <p:cNvSpPr txBox="1"/>
          <p:nvPr/>
        </p:nvSpPr>
        <p:spPr>
          <a:xfrm>
            <a:off x="8047860" y="4822498"/>
            <a:ext cx="298480" cy="369332"/>
          </a:xfrm>
          <a:prstGeom prst="rect">
            <a:avLst/>
          </a:prstGeom>
          <a:noFill/>
        </p:spPr>
        <p:txBody>
          <a:bodyPr wrap="none" rtlCol="0">
            <a:spAutoFit/>
          </a:bodyPr>
          <a:lstStyle/>
          <a:p>
            <a:r>
              <a:rPr lang="ru-RU" dirty="0" smtClean="0"/>
              <a:t>г</a:t>
            </a:r>
            <a:endParaRPr lang="ru-RU" dirty="0"/>
          </a:p>
        </p:txBody>
      </p:sp>
      <p:sp>
        <p:nvSpPr>
          <p:cNvPr id="165" name="TextBox 164"/>
          <p:cNvSpPr txBox="1"/>
          <p:nvPr/>
        </p:nvSpPr>
        <p:spPr>
          <a:xfrm>
            <a:off x="6849147" y="2257511"/>
            <a:ext cx="311304" cy="369332"/>
          </a:xfrm>
          <a:prstGeom prst="rect">
            <a:avLst/>
          </a:prstGeom>
          <a:noFill/>
        </p:spPr>
        <p:txBody>
          <a:bodyPr wrap="none" rtlCol="0">
            <a:spAutoFit/>
          </a:bodyPr>
          <a:lstStyle/>
          <a:p>
            <a:r>
              <a:rPr lang="ru-RU" dirty="0" smtClean="0"/>
              <a:t>д</a:t>
            </a:r>
            <a:endParaRPr lang="ru-RU" dirty="0"/>
          </a:p>
        </p:txBody>
      </p:sp>
      <p:sp>
        <p:nvSpPr>
          <p:cNvPr id="166" name="TextBox 165"/>
          <p:cNvSpPr txBox="1"/>
          <p:nvPr/>
        </p:nvSpPr>
        <p:spPr>
          <a:xfrm>
            <a:off x="1161856" y="2551261"/>
            <a:ext cx="311304" cy="369332"/>
          </a:xfrm>
          <a:prstGeom prst="rect">
            <a:avLst/>
          </a:prstGeom>
          <a:noFill/>
        </p:spPr>
        <p:txBody>
          <a:bodyPr wrap="none" rtlCol="0">
            <a:spAutoFit/>
          </a:bodyPr>
          <a:lstStyle/>
          <a:p>
            <a:r>
              <a:rPr lang="ru-RU" dirty="0" smtClean="0"/>
              <a:t>д</a:t>
            </a:r>
            <a:endParaRPr lang="ru-RU" dirty="0"/>
          </a:p>
        </p:txBody>
      </p:sp>
      <p:graphicFrame>
        <p:nvGraphicFramePr>
          <p:cNvPr id="167" name="Объект 166"/>
          <p:cNvGraphicFramePr>
            <a:graphicFrameLocks noChangeAspect="1"/>
          </p:cNvGraphicFramePr>
          <p:nvPr>
            <p:extLst>
              <p:ext uri="{D42A27DB-BD31-4B8C-83A1-F6EECF244321}">
                <p14:modId xmlns:p14="http://schemas.microsoft.com/office/powerpoint/2010/main" val="1565051556"/>
              </p:ext>
            </p:extLst>
          </p:nvPr>
        </p:nvGraphicFramePr>
        <p:xfrm>
          <a:off x="4184152" y="5210147"/>
          <a:ext cx="3246438" cy="423863"/>
        </p:xfrm>
        <a:graphic>
          <a:graphicData uri="http://schemas.openxmlformats.org/presentationml/2006/ole">
            <mc:AlternateContent xmlns:mc="http://schemas.openxmlformats.org/markup-compatibility/2006">
              <mc:Choice xmlns:v="urn:schemas-microsoft-com:vml" Requires="v">
                <p:oleObj spid="_x0000_s15529" name="Формула" r:id="rId15" imgW="1930320" imgH="228600" progId="Equation.3">
                  <p:embed/>
                </p:oleObj>
              </mc:Choice>
              <mc:Fallback>
                <p:oleObj name="Формула" r:id="rId15" imgW="1930320" imgH="228600" progId="Equation.3">
                  <p:embed/>
                  <p:pic>
                    <p:nvPicPr>
                      <p:cNvPr id="0" name=""/>
                      <p:cNvPicPr>
                        <a:picLocks noChangeAspect="1" noChangeArrowheads="1"/>
                      </p:cNvPicPr>
                      <p:nvPr/>
                    </p:nvPicPr>
                    <p:blipFill>
                      <a:blip r:embed="rId16"/>
                      <a:srcRect/>
                      <a:stretch>
                        <a:fillRect/>
                      </a:stretch>
                    </p:blipFill>
                    <p:spPr bwMode="auto">
                      <a:xfrm>
                        <a:off x="4184152" y="5210147"/>
                        <a:ext cx="32464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8" name="Объект 167"/>
          <p:cNvGraphicFramePr>
            <a:graphicFrameLocks noChangeAspect="1"/>
          </p:cNvGraphicFramePr>
          <p:nvPr>
            <p:extLst>
              <p:ext uri="{D42A27DB-BD31-4B8C-83A1-F6EECF244321}">
                <p14:modId xmlns:p14="http://schemas.microsoft.com/office/powerpoint/2010/main" val="153913579"/>
              </p:ext>
            </p:extLst>
          </p:nvPr>
        </p:nvGraphicFramePr>
        <p:xfrm>
          <a:off x="1313008" y="5805264"/>
          <a:ext cx="6470650" cy="801688"/>
        </p:xfrm>
        <a:graphic>
          <a:graphicData uri="http://schemas.openxmlformats.org/presentationml/2006/ole">
            <mc:AlternateContent xmlns:mc="http://schemas.openxmlformats.org/markup-compatibility/2006">
              <mc:Choice xmlns:v="urn:schemas-microsoft-com:vml" Requires="v">
                <p:oleObj spid="_x0000_s15530" name="Формула" r:id="rId17" imgW="3848040" imgH="431640" progId="Equation.3">
                  <p:embed/>
                </p:oleObj>
              </mc:Choice>
              <mc:Fallback>
                <p:oleObj name="Формула" r:id="rId17" imgW="3848040" imgH="431640" progId="Equation.3">
                  <p:embed/>
                  <p:pic>
                    <p:nvPicPr>
                      <p:cNvPr id="0" name=""/>
                      <p:cNvPicPr>
                        <a:picLocks noChangeAspect="1" noChangeArrowheads="1"/>
                      </p:cNvPicPr>
                      <p:nvPr/>
                    </p:nvPicPr>
                    <p:blipFill>
                      <a:blip r:embed="rId18"/>
                      <a:srcRect/>
                      <a:stretch>
                        <a:fillRect/>
                      </a:stretch>
                    </p:blipFill>
                    <p:spPr bwMode="auto">
                      <a:xfrm>
                        <a:off x="1313008" y="5805264"/>
                        <a:ext cx="6470650" cy="801688"/>
                      </a:xfrm>
                      <a:prstGeom prst="rect">
                        <a:avLst/>
                      </a:prstGeom>
                      <a:noFill/>
                    </p:spPr>
                  </p:pic>
                </p:oleObj>
              </mc:Fallback>
            </mc:AlternateContent>
          </a:graphicData>
        </a:graphic>
      </p:graphicFrame>
    </p:spTree>
    <p:extLst>
      <p:ext uri="{BB962C8B-B14F-4D97-AF65-F5344CB8AC3E}">
        <p14:creationId xmlns:p14="http://schemas.microsoft.com/office/powerpoint/2010/main" val="20631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down)">
                                      <p:cBhvr>
                                        <p:cTn id="12" dur="500"/>
                                        <p:tgtEl>
                                          <p:spTgt spid="1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ppt_x"/>
                                          </p:val>
                                        </p:tav>
                                        <p:tav tm="100000">
                                          <p:val>
                                            <p:strVal val="#ppt_x"/>
                                          </p:val>
                                        </p:tav>
                                      </p:tavLst>
                                    </p:anim>
                                    <p:anim calcmode="lin" valueType="num">
                                      <p:cBhvr additive="base">
                                        <p:cTn id="16" dur="500" fill="hold"/>
                                        <p:tgtEl>
                                          <p:spTgt spid="14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wipe(down)">
                                      <p:cBhvr>
                                        <p:cTn id="19" dur="500"/>
                                        <p:tgtEl>
                                          <p:spTgt spid="15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down)">
                                      <p:cBhvr>
                                        <p:cTn id="27" dur="500"/>
                                        <p:tgtEl>
                                          <p:spTgt spid="10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wipe(down)">
                                      <p:cBhvr>
                                        <p:cTn id="30" dur="500"/>
                                        <p:tgtEl>
                                          <p:spTgt spid="16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wipe(down)">
                                      <p:cBhvr>
                                        <p:cTn id="33" dur="500"/>
                                        <p:tgtEl>
                                          <p:spTgt spid="15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down)">
                                      <p:cBhvr>
                                        <p:cTn id="36" dur="500"/>
                                        <p:tgtEl>
                                          <p:spTgt spid="16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down)">
                                      <p:cBhvr>
                                        <p:cTn id="39" dur="500"/>
                                        <p:tgtEl>
                                          <p:spTgt spid="1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down)">
                                      <p:cBhvr>
                                        <p:cTn id="42" dur="500"/>
                                        <p:tgtEl>
                                          <p:spTgt spid="1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wipe(down)">
                                      <p:cBhvr>
                                        <p:cTn id="48" dur="500"/>
                                        <p:tgtEl>
                                          <p:spTgt spid="10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9"/>
                                        </p:tgtEl>
                                        <p:attrNameLst>
                                          <p:attrName>style.visibility</p:attrName>
                                        </p:attrNameLst>
                                      </p:cBhvr>
                                      <p:to>
                                        <p:strVal val="visible"/>
                                      </p:to>
                                    </p:set>
                                    <p:animEffect transition="in" filter="wipe(down)">
                                      <p:cBhvr>
                                        <p:cTn id="53" dur="500"/>
                                        <p:tgtEl>
                                          <p:spTgt spid="159"/>
                                        </p:tgtEl>
                                      </p:cBhvr>
                                    </p:animEffect>
                                  </p:childTnLst>
                                </p:cTn>
                              </p:par>
                              <p:par>
                                <p:cTn id="54" presetID="22" presetClass="entr" presetSubtype="4" fill="hold" nodeType="withEffect">
                                  <p:stCondLst>
                                    <p:cond delay="0"/>
                                  </p:stCondLst>
                                  <p:childTnLst>
                                    <p:set>
                                      <p:cBhvr>
                                        <p:cTn id="55" dur="1" fill="hold">
                                          <p:stCondLst>
                                            <p:cond delay="0"/>
                                          </p:stCondLst>
                                        </p:cTn>
                                        <p:tgtEl>
                                          <p:spTgt spid="146"/>
                                        </p:tgtEl>
                                        <p:attrNameLst>
                                          <p:attrName>style.visibility</p:attrName>
                                        </p:attrNameLst>
                                      </p:cBhvr>
                                      <p:to>
                                        <p:strVal val="visible"/>
                                      </p:to>
                                    </p:set>
                                    <p:animEffect transition="in" filter="wipe(down)">
                                      <p:cBhvr>
                                        <p:cTn id="56" dur="500"/>
                                        <p:tgtEl>
                                          <p:spTgt spid="14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wipe(down)">
                                      <p:cBhvr>
                                        <p:cTn id="62" dur="500"/>
                                        <p:tgtEl>
                                          <p:spTgt spid="162"/>
                                        </p:tgtEl>
                                      </p:cBhvr>
                                    </p:animEffect>
                                  </p:childTnLst>
                                </p:cTn>
                              </p:par>
                              <p:par>
                                <p:cTn id="63" presetID="22" presetClass="entr" presetSubtype="4"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down)">
                                      <p:cBhvr>
                                        <p:cTn id="65" dur="500"/>
                                        <p:tgtEl>
                                          <p:spTgt spid="10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down)">
                                      <p:cBhvr>
                                        <p:cTn id="68" dur="500"/>
                                        <p:tgtEl>
                                          <p:spTgt spid="13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down)">
                                      <p:cBhvr>
                                        <p:cTn id="71" dur="500"/>
                                        <p:tgtEl>
                                          <p:spTgt spid="16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wipe(down)">
                                      <p:cBhvr>
                                        <p:cTn id="74" dur="500"/>
                                        <p:tgtEl>
                                          <p:spTgt spid="16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down)">
                                      <p:cBhvr>
                                        <p:cTn id="79" dur="500"/>
                                        <p:tgtEl>
                                          <p:spTgt spid="14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42"/>
                                        </p:tgtEl>
                                        <p:attrNameLst>
                                          <p:attrName>style.visibility</p:attrName>
                                        </p:attrNameLst>
                                      </p:cBhvr>
                                      <p:to>
                                        <p:strVal val="visible"/>
                                      </p:to>
                                    </p:set>
                                    <p:animEffect transition="in" filter="wipe(down)">
                                      <p:cBhvr>
                                        <p:cTn id="82" dur="500"/>
                                        <p:tgtEl>
                                          <p:spTgt spid="14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wipe(down)">
                                      <p:cBhvr>
                                        <p:cTn id="85" dur="500"/>
                                        <p:tgtEl>
                                          <p:spTgt spid="16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wipe(down)">
                                      <p:cBhvr>
                                        <p:cTn id="88" dur="500"/>
                                        <p:tgtEl>
                                          <p:spTgt spid="16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down)">
                                      <p:cBhvr>
                                        <p:cTn id="93" dur="500"/>
                                        <p:tgtEl>
                                          <p:spTgt spid="109"/>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49"/>
                                        </p:tgtEl>
                                        <p:attrNameLst>
                                          <p:attrName>style.visibility</p:attrName>
                                        </p:attrNameLst>
                                      </p:cBhvr>
                                      <p:to>
                                        <p:strVal val="visible"/>
                                      </p:to>
                                    </p:set>
                                    <p:anim calcmode="lin" valueType="num">
                                      <p:cBhvr additive="base">
                                        <p:cTn id="98" dur="500" fill="hold"/>
                                        <p:tgtEl>
                                          <p:spTgt spid="149"/>
                                        </p:tgtEl>
                                        <p:attrNameLst>
                                          <p:attrName>ppt_x</p:attrName>
                                        </p:attrNameLst>
                                      </p:cBhvr>
                                      <p:tavLst>
                                        <p:tav tm="0">
                                          <p:val>
                                            <p:strVal val="#ppt_x"/>
                                          </p:val>
                                        </p:tav>
                                        <p:tav tm="100000">
                                          <p:val>
                                            <p:strVal val="#ppt_x"/>
                                          </p:val>
                                        </p:tav>
                                      </p:tavLst>
                                    </p:anim>
                                    <p:anim calcmode="lin" valueType="num">
                                      <p:cBhvr additive="base">
                                        <p:cTn id="99"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67"/>
                                        </p:tgtEl>
                                        <p:attrNameLst>
                                          <p:attrName>style.visibility</p:attrName>
                                        </p:attrNameLst>
                                      </p:cBhvr>
                                      <p:to>
                                        <p:strVal val="visible"/>
                                      </p:to>
                                    </p:set>
                                    <p:anim calcmode="lin" valueType="num">
                                      <p:cBhvr additive="base">
                                        <p:cTn id="104" dur="500" fill="hold"/>
                                        <p:tgtEl>
                                          <p:spTgt spid="167"/>
                                        </p:tgtEl>
                                        <p:attrNameLst>
                                          <p:attrName>ppt_x</p:attrName>
                                        </p:attrNameLst>
                                      </p:cBhvr>
                                      <p:tavLst>
                                        <p:tav tm="0">
                                          <p:val>
                                            <p:strVal val="#ppt_x"/>
                                          </p:val>
                                        </p:tav>
                                        <p:tav tm="100000">
                                          <p:val>
                                            <p:strVal val="#ppt_x"/>
                                          </p:val>
                                        </p:tav>
                                      </p:tavLst>
                                    </p:anim>
                                    <p:anim calcmode="lin" valueType="num">
                                      <p:cBhvr additive="base">
                                        <p:cTn id="105"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68"/>
                                        </p:tgtEl>
                                        <p:attrNameLst>
                                          <p:attrName>style.visibility</p:attrName>
                                        </p:attrNameLst>
                                      </p:cBhvr>
                                      <p:to>
                                        <p:strVal val="visible"/>
                                      </p:to>
                                    </p:set>
                                    <p:anim calcmode="lin" valueType="num">
                                      <p:cBhvr additive="base">
                                        <p:cTn id="110" dur="500" fill="hold"/>
                                        <p:tgtEl>
                                          <p:spTgt spid="168"/>
                                        </p:tgtEl>
                                        <p:attrNameLst>
                                          <p:attrName>ppt_x</p:attrName>
                                        </p:attrNameLst>
                                      </p:cBhvr>
                                      <p:tavLst>
                                        <p:tav tm="0">
                                          <p:val>
                                            <p:strVal val="#ppt_x"/>
                                          </p:val>
                                        </p:tav>
                                        <p:tav tm="100000">
                                          <p:val>
                                            <p:strVal val="#ppt_x"/>
                                          </p:val>
                                        </p:tav>
                                      </p:tavLst>
                                    </p:anim>
                                    <p:anim calcmode="lin" valueType="num">
                                      <p:cBhvr additive="base">
                                        <p:cTn id="111"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0" grpId="0" animBg="1"/>
      <p:bldP spid="111" grpId="0" animBg="1"/>
      <p:bldP spid="131" grpId="0" animBg="1"/>
      <p:bldP spid="132" grpId="0" animBg="1"/>
      <p:bldP spid="142" grpId="0" animBg="1"/>
      <p:bldP spid="148" grpId="0"/>
      <p:bldP spid="106" grpId="0" animBg="1"/>
      <p:bldP spid="155" grpId="0" animBg="1"/>
      <p:bldP spid="107" grpId="0"/>
      <p:bldP spid="158" grpId="0"/>
      <p:bldP spid="159" grpId="0"/>
      <p:bldP spid="160" grpId="0"/>
      <p:bldP spid="161" grpId="0"/>
      <p:bldP spid="162" grpId="0"/>
      <p:bldP spid="163" grpId="0"/>
      <p:bldP spid="164" grpId="0"/>
      <p:bldP spid="165" grpId="0"/>
      <p:bldP spid="1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3"/>
            <a:ext cx="8686800" cy="3459014"/>
          </a:xfrm>
        </p:spPr>
        <p:txBody>
          <a:bodyPr>
            <a:normAutofit/>
          </a:bodyPr>
          <a:lstStyle/>
          <a:p>
            <a:pPr marL="265113" indent="7938" algn="ctr">
              <a:buNone/>
            </a:pPr>
            <a:endParaRPr lang="ru-RU" dirty="0" smtClean="0"/>
          </a:p>
          <a:p>
            <a:pPr marL="0" indent="0"/>
            <a:endParaRPr lang="ru-RU" dirty="0" smtClean="0"/>
          </a:p>
          <a:p>
            <a:pPr marL="265113" indent="7938"/>
            <a:endParaRPr lang="ru-RU" dirty="0" smtClean="0"/>
          </a:p>
          <a:p>
            <a:pPr marL="265113" indent="7938"/>
            <a:endParaRPr lang="en-US" dirty="0"/>
          </a:p>
        </p:txBody>
      </p:sp>
      <p:grpSp>
        <p:nvGrpSpPr>
          <p:cNvPr id="2" name="Группа 100"/>
          <p:cNvGrpSpPr/>
          <p:nvPr/>
        </p:nvGrpSpPr>
        <p:grpSpPr>
          <a:xfrm>
            <a:off x="683568" y="1502786"/>
            <a:ext cx="7021390" cy="3582398"/>
            <a:chOff x="683568" y="1412776"/>
            <a:chExt cx="7021390" cy="3582398"/>
          </a:xfrm>
        </p:grpSpPr>
        <p:grpSp>
          <p:nvGrpSpPr>
            <p:cNvPr id="4" name="Группа 75"/>
            <p:cNvGrpSpPr/>
            <p:nvPr/>
          </p:nvGrpSpPr>
          <p:grpSpPr>
            <a:xfrm>
              <a:off x="1512270" y="1790818"/>
              <a:ext cx="1420632" cy="252028"/>
              <a:chOff x="2699792" y="1916832"/>
              <a:chExt cx="864096" cy="144016"/>
            </a:xfrm>
          </p:grpSpPr>
          <p:cxnSp>
            <p:nvCxnSpPr>
              <p:cNvPr id="80" name="Прямая соединительная линия 79"/>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Дуга 80"/>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2" name="Дуга 81"/>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3" name="Дуга 82"/>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4" name="Прямая соединительная линия 83"/>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Прямая соединительная линия 6"/>
            <p:cNvCxnSpPr/>
            <p:nvPr/>
          </p:nvCxnSpPr>
          <p:spPr>
            <a:xfrm>
              <a:off x="3288061" y="1916832"/>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flipV="1">
              <a:off x="2932903" y="1790818"/>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5" name="Группа 83"/>
            <p:cNvGrpSpPr/>
            <p:nvPr/>
          </p:nvGrpSpPr>
          <p:grpSpPr>
            <a:xfrm>
              <a:off x="1512270" y="2042846"/>
              <a:ext cx="1420632" cy="252028"/>
              <a:chOff x="2699792" y="1916832"/>
              <a:chExt cx="864096" cy="144016"/>
            </a:xfrm>
          </p:grpSpPr>
          <p:cxnSp>
            <p:nvCxnSpPr>
              <p:cNvPr id="75" name="Прямая соединительная линия 74"/>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Дуга 75"/>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7" name="Дуга 76"/>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8" name="Дуга 77"/>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9" name="Прямая соединительная линия 78"/>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Прямая соединительная линия 9"/>
            <p:cNvCxnSpPr/>
            <p:nvPr/>
          </p:nvCxnSpPr>
          <p:spPr>
            <a:xfrm>
              <a:off x="3288061" y="2168860"/>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flipH="1" flipV="1">
              <a:off x="2932903" y="2042846"/>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6" name="Группа 91"/>
            <p:cNvGrpSpPr/>
            <p:nvPr/>
          </p:nvGrpSpPr>
          <p:grpSpPr>
            <a:xfrm>
              <a:off x="1512270" y="2294874"/>
              <a:ext cx="1420632" cy="252028"/>
              <a:chOff x="2699792" y="1916832"/>
              <a:chExt cx="864096" cy="144016"/>
            </a:xfrm>
          </p:grpSpPr>
          <p:cxnSp>
            <p:nvCxnSpPr>
              <p:cNvPr id="70" name="Прямая соединительная линия 69"/>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Дуга 70"/>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 name="Дуга 71"/>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Дуга 72"/>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4" name="Прямая соединительная линия 73"/>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Прямая соединительная линия 12"/>
            <p:cNvCxnSpPr/>
            <p:nvPr/>
          </p:nvCxnSpPr>
          <p:spPr>
            <a:xfrm>
              <a:off x="3288061" y="2420888"/>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flipH="1" flipV="1">
              <a:off x="2932903" y="2294874"/>
              <a:ext cx="355158" cy="126014"/>
            </a:xfrm>
            <a:prstGeom prst="line">
              <a:avLst/>
            </a:prstGeom>
          </p:spPr>
          <p:style>
            <a:lnRef idx="1">
              <a:schemeClr val="dk1"/>
            </a:lnRef>
            <a:fillRef idx="0">
              <a:schemeClr val="dk1"/>
            </a:fillRef>
            <a:effectRef idx="0">
              <a:schemeClr val="dk1"/>
            </a:effectRef>
            <a:fontRef idx="minor">
              <a:schemeClr val="tx1"/>
            </a:fontRef>
          </p:style>
        </p:cxnSp>
        <p:sp>
          <p:nvSpPr>
            <p:cNvPr id="15" name="Прямоугольник 14"/>
            <p:cNvSpPr/>
            <p:nvPr/>
          </p:nvSpPr>
          <p:spPr>
            <a:xfrm>
              <a:off x="3051289" y="1790818"/>
              <a:ext cx="75165" cy="567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Прямая соединительная линия 15"/>
            <p:cNvCxnSpPr/>
            <p:nvPr/>
          </p:nvCxnSpPr>
          <p:spPr>
            <a:xfrm>
              <a:off x="1512270" y="1916832"/>
              <a:ext cx="0" cy="2898322"/>
            </a:xfrm>
            <a:prstGeom prst="line">
              <a:avLst/>
            </a:prstGeom>
          </p:spPr>
          <p:style>
            <a:lnRef idx="1">
              <a:schemeClr val="dk1"/>
            </a:lnRef>
            <a:fillRef idx="0">
              <a:schemeClr val="dk1"/>
            </a:fillRef>
            <a:effectRef idx="0">
              <a:schemeClr val="dk1"/>
            </a:effectRef>
            <a:fontRef idx="minor">
              <a:schemeClr val="tx1"/>
            </a:fontRef>
          </p:style>
        </p:cxnSp>
        <p:grpSp>
          <p:nvGrpSpPr>
            <p:cNvPr id="9" name="Group 2"/>
            <p:cNvGrpSpPr>
              <a:grpSpLocks/>
            </p:cNvGrpSpPr>
            <p:nvPr/>
          </p:nvGrpSpPr>
          <p:grpSpPr bwMode="auto">
            <a:xfrm>
              <a:off x="1393884" y="4815154"/>
              <a:ext cx="236772" cy="126014"/>
              <a:chOff x="8265" y="9045"/>
              <a:chExt cx="600" cy="171"/>
            </a:xfrm>
          </p:grpSpPr>
          <p:cxnSp>
            <p:nvCxnSpPr>
              <p:cNvPr id="67"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68"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69"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18" name="Прямая соединительная линия 17"/>
            <p:cNvCxnSpPr/>
            <p:nvPr/>
          </p:nvCxnSpPr>
          <p:spPr>
            <a:xfrm>
              <a:off x="683568" y="4563126"/>
              <a:ext cx="6912768" cy="18002"/>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1537900" y="2636912"/>
              <a:ext cx="5482372"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876256" y="1628800"/>
              <a:ext cx="576064" cy="261610"/>
            </a:xfrm>
            <a:prstGeom prst="rect">
              <a:avLst/>
            </a:prstGeom>
            <a:noFill/>
          </p:spPr>
          <p:txBody>
            <a:bodyPr wrap="square" rtlCol="0">
              <a:spAutoFit/>
            </a:bodyPr>
            <a:lstStyle/>
            <a:p>
              <a:r>
                <a:rPr lang="en-US" sz="1100" dirty="0" smtClean="0"/>
                <a:t>L1</a:t>
              </a:r>
              <a:endParaRPr lang="en-US" sz="1100" dirty="0"/>
            </a:p>
          </p:txBody>
        </p:sp>
        <p:sp>
          <p:nvSpPr>
            <p:cNvPr id="21" name="TextBox 20"/>
            <p:cNvSpPr txBox="1"/>
            <p:nvPr/>
          </p:nvSpPr>
          <p:spPr>
            <a:xfrm>
              <a:off x="3998377" y="1412776"/>
              <a:ext cx="1302246" cy="338554"/>
            </a:xfrm>
            <a:prstGeom prst="rect">
              <a:avLst/>
            </a:prstGeom>
            <a:noFill/>
          </p:spPr>
          <p:txBody>
            <a:bodyPr wrap="square" rtlCol="0">
              <a:spAutoFit/>
            </a:bodyPr>
            <a:lstStyle/>
            <a:p>
              <a:r>
                <a:rPr lang="ru-RU" sz="1600" b="1" dirty="0" smtClean="0"/>
                <a:t>Т</a:t>
              </a:r>
              <a:r>
                <a:rPr lang="en-US" sz="1600" b="1" dirty="0" smtClean="0"/>
                <a:t>T</a:t>
              </a:r>
              <a:endParaRPr lang="en-US" sz="1600" b="1" dirty="0"/>
            </a:p>
          </p:txBody>
        </p:sp>
        <p:sp>
          <p:nvSpPr>
            <p:cNvPr id="22" name="TextBox 21"/>
            <p:cNvSpPr txBox="1"/>
            <p:nvPr/>
          </p:nvSpPr>
          <p:spPr>
            <a:xfrm>
              <a:off x="6876256" y="1916832"/>
              <a:ext cx="504056" cy="261610"/>
            </a:xfrm>
            <a:prstGeom prst="rect">
              <a:avLst/>
            </a:prstGeom>
            <a:noFill/>
          </p:spPr>
          <p:txBody>
            <a:bodyPr wrap="square" rtlCol="0">
              <a:spAutoFit/>
            </a:bodyPr>
            <a:lstStyle/>
            <a:p>
              <a:r>
                <a:rPr lang="en-US" sz="1100" dirty="0" smtClean="0"/>
                <a:t>L2</a:t>
              </a:r>
              <a:endParaRPr lang="en-US" sz="1100" dirty="0"/>
            </a:p>
          </p:txBody>
        </p:sp>
        <p:sp>
          <p:nvSpPr>
            <p:cNvPr id="23" name="TextBox 22"/>
            <p:cNvSpPr txBox="1"/>
            <p:nvPr/>
          </p:nvSpPr>
          <p:spPr>
            <a:xfrm>
              <a:off x="6876256" y="2132856"/>
              <a:ext cx="828702" cy="457818"/>
            </a:xfrm>
            <a:prstGeom prst="rect">
              <a:avLst/>
            </a:prstGeom>
            <a:noFill/>
          </p:spPr>
          <p:txBody>
            <a:bodyPr wrap="square" rtlCol="0">
              <a:spAutoFit/>
            </a:bodyPr>
            <a:lstStyle/>
            <a:p>
              <a:r>
                <a:rPr lang="en-US" sz="1100" dirty="0" smtClean="0"/>
                <a:t>L3</a:t>
              </a:r>
              <a:endParaRPr lang="en-US" sz="1100" dirty="0"/>
            </a:p>
          </p:txBody>
        </p:sp>
        <p:sp>
          <p:nvSpPr>
            <p:cNvPr id="24" name="TextBox 23"/>
            <p:cNvSpPr txBox="1"/>
            <p:nvPr/>
          </p:nvSpPr>
          <p:spPr>
            <a:xfrm>
              <a:off x="6839642" y="2420888"/>
              <a:ext cx="828702" cy="261610"/>
            </a:xfrm>
            <a:prstGeom prst="rect">
              <a:avLst/>
            </a:prstGeom>
            <a:noFill/>
          </p:spPr>
          <p:txBody>
            <a:bodyPr wrap="square" rtlCol="0">
              <a:spAutoFit/>
            </a:bodyPr>
            <a:lstStyle/>
            <a:p>
              <a:r>
                <a:rPr lang="en-US" sz="1100" dirty="0" smtClean="0"/>
                <a:t>N</a:t>
              </a:r>
              <a:endParaRPr lang="en-US" sz="1100" dirty="0"/>
            </a:p>
          </p:txBody>
        </p:sp>
        <p:sp>
          <p:nvSpPr>
            <p:cNvPr id="25" name="Прямоугольник 24"/>
            <p:cNvSpPr/>
            <p:nvPr/>
          </p:nvSpPr>
          <p:spPr>
            <a:xfrm>
              <a:off x="5774167" y="3429000"/>
              <a:ext cx="59193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Прямоугольник 25"/>
            <p:cNvSpPr/>
            <p:nvPr/>
          </p:nvSpPr>
          <p:spPr>
            <a:xfrm>
              <a:off x="4116763" y="3429000"/>
              <a:ext cx="118386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Овал 26"/>
            <p:cNvSpPr/>
            <p:nvPr/>
          </p:nvSpPr>
          <p:spPr>
            <a:xfrm>
              <a:off x="4235149"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Прямая соединительная линия 27"/>
            <p:cNvCxnSpPr/>
            <p:nvPr/>
          </p:nvCxnSpPr>
          <p:spPr>
            <a:xfrm>
              <a:off x="3524833" y="2924944"/>
              <a:ext cx="0" cy="630070"/>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3524833" y="3555014"/>
              <a:ext cx="591930"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a:endCxn id="27" idx="0"/>
            </p:cNvCxnSpPr>
            <p:nvPr/>
          </p:nvCxnSpPr>
          <p:spPr>
            <a:xfrm>
              <a:off x="4235149" y="1916832"/>
              <a:ext cx="29593" cy="1701196"/>
            </a:xfrm>
            <a:prstGeom prst="line">
              <a:avLst/>
            </a:prstGeom>
          </p:spPr>
          <p:style>
            <a:lnRef idx="1">
              <a:schemeClr val="dk1"/>
            </a:lnRef>
            <a:fillRef idx="0">
              <a:schemeClr val="dk1"/>
            </a:fillRef>
            <a:effectRef idx="0">
              <a:schemeClr val="dk1"/>
            </a:effectRef>
            <a:fontRef idx="minor">
              <a:schemeClr val="tx1"/>
            </a:fontRef>
          </p:style>
        </p:cxnSp>
        <p:sp>
          <p:nvSpPr>
            <p:cNvPr id="31" name="Овал 30"/>
            <p:cNvSpPr/>
            <p:nvPr/>
          </p:nvSpPr>
          <p:spPr>
            <a:xfrm>
              <a:off x="4471921"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Прямая соединительная линия 31"/>
            <p:cNvCxnSpPr/>
            <p:nvPr/>
          </p:nvCxnSpPr>
          <p:spPr>
            <a:xfrm>
              <a:off x="4716016" y="2402886"/>
              <a:ext cx="1522" cy="1215142"/>
            </a:xfrm>
            <a:prstGeom prst="line">
              <a:avLst/>
            </a:prstGeom>
          </p:spPr>
          <p:style>
            <a:lnRef idx="1">
              <a:schemeClr val="dk1"/>
            </a:lnRef>
            <a:fillRef idx="0">
              <a:schemeClr val="dk1"/>
            </a:fillRef>
            <a:effectRef idx="0">
              <a:schemeClr val="dk1"/>
            </a:effectRef>
            <a:fontRef idx="minor">
              <a:schemeClr val="tx1"/>
            </a:fontRef>
          </p:style>
        </p:cxnSp>
        <p:sp>
          <p:nvSpPr>
            <p:cNvPr id="33" name="Овал 32"/>
            <p:cNvSpPr/>
            <p:nvPr/>
          </p:nvSpPr>
          <p:spPr>
            <a:xfrm>
              <a:off x="470869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Прямая соединительная линия 33"/>
            <p:cNvCxnSpPr/>
            <p:nvPr/>
          </p:nvCxnSpPr>
          <p:spPr>
            <a:xfrm>
              <a:off x="4470399" y="2177854"/>
              <a:ext cx="29593" cy="1449168"/>
            </a:xfrm>
            <a:prstGeom prst="line">
              <a:avLst/>
            </a:prstGeom>
          </p:spPr>
          <p:style>
            <a:lnRef idx="1">
              <a:schemeClr val="dk1"/>
            </a:lnRef>
            <a:fillRef idx="0">
              <a:schemeClr val="dk1"/>
            </a:fillRef>
            <a:effectRef idx="0">
              <a:schemeClr val="dk1"/>
            </a:effectRef>
            <a:fontRef idx="minor">
              <a:schemeClr val="tx1"/>
            </a:fontRef>
          </p:style>
        </p:cxnSp>
        <p:sp>
          <p:nvSpPr>
            <p:cNvPr id="35" name="Овал 34"/>
            <p:cNvSpPr/>
            <p:nvPr/>
          </p:nvSpPr>
          <p:spPr>
            <a:xfrm>
              <a:off x="4945465"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Прямая соединительная линия 35"/>
            <p:cNvCxnSpPr>
              <a:endCxn id="35" idx="0"/>
            </p:cNvCxnSpPr>
            <p:nvPr/>
          </p:nvCxnSpPr>
          <p:spPr>
            <a:xfrm flipH="1">
              <a:off x="4975058" y="2636912"/>
              <a:ext cx="28990" cy="981116"/>
            </a:xfrm>
            <a:prstGeom prst="line">
              <a:avLst/>
            </a:prstGeom>
          </p:spPr>
          <p:style>
            <a:lnRef idx="1">
              <a:schemeClr val="dk1"/>
            </a:lnRef>
            <a:fillRef idx="0">
              <a:schemeClr val="dk1"/>
            </a:fillRef>
            <a:effectRef idx="0">
              <a:schemeClr val="dk1"/>
            </a:effectRef>
            <a:fontRef idx="minor">
              <a:schemeClr val="tx1"/>
            </a:fontRef>
          </p:style>
        </p:cxnSp>
        <p:sp>
          <p:nvSpPr>
            <p:cNvPr id="37" name="Овал 36"/>
            <p:cNvSpPr/>
            <p:nvPr/>
          </p:nvSpPr>
          <p:spPr>
            <a:xfrm>
              <a:off x="6129326"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Прямая соединительная линия 37"/>
            <p:cNvCxnSpPr>
              <a:endCxn id="37" idx="0"/>
            </p:cNvCxnSpPr>
            <p:nvPr/>
          </p:nvCxnSpPr>
          <p:spPr>
            <a:xfrm>
              <a:off x="6156176" y="2636912"/>
              <a:ext cx="2743" cy="981116"/>
            </a:xfrm>
            <a:prstGeom prst="line">
              <a:avLst/>
            </a:prstGeom>
          </p:spPr>
          <p:style>
            <a:lnRef idx="1">
              <a:schemeClr val="dk1"/>
            </a:lnRef>
            <a:fillRef idx="0">
              <a:schemeClr val="dk1"/>
            </a:fillRef>
            <a:effectRef idx="0">
              <a:schemeClr val="dk1"/>
            </a:effectRef>
            <a:fontRef idx="minor">
              <a:schemeClr val="tx1"/>
            </a:fontRef>
          </p:style>
        </p:cxnSp>
        <p:sp>
          <p:nvSpPr>
            <p:cNvPr id="39" name="Овал 38"/>
            <p:cNvSpPr/>
            <p:nvPr/>
          </p:nvSpPr>
          <p:spPr>
            <a:xfrm>
              <a:off x="589255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Прямая соединительная линия 39"/>
            <p:cNvCxnSpPr>
              <a:endCxn id="39" idx="0"/>
            </p:cNvCxnSpPr>
            <p:nvPr/>
          </p:nvCxnSpPr>
          <p:spPr>
            <a:xfrm>
              <a:off x="5892553" y="2168860"/>
              <a:ext cx="29593" cy="1449168"/>
            </a:xfrm>
            <a:prstGeom prst="line">
              <a:avLst/>
            </a:prstGeom>
          </p:spPr>
          <p:style>
            <a:lnRef idx="1">
              <a:schemeClr val="dk1"/>
            </a:lnRef>
            <a:fillRef idx="0">
              <a:schemeClr val="dk1"/>
            </a:fillRef>
            <a:effectRef idx="0">
              <a:schemeClr val="dk1"/>
            </a:effectRef>
            <a:fontRef idx="minor">
              <a:schemeClr val="tx1"/>
            </a:fontRef>
          </p:style>
        </p:cxnSp>
        <p:grpSp>
          <p:nvGrpSpPr>
            <p:cNvPr id="12" name="Группа 128"/>
            <p:cNvGrpSpPr/>
            <p:nvPr/>
          </p:nvGrpSpPr>
          <p:grpSpPr>
            <a:xfrm>
              <a:off x="4827079" y="3050958"/>
              <a:ext cx="355158" cy="252028"/>
              <a:chOff x="1547664" y="2492896"/>
              <a:chExt cx="180016" cy="138744"/>
            </a:xfrm>
          </p:grpSpPr>
          <p:sp>
            <p:nvSpPr>
              <p:cNvPr id="65" name="Овал 64"/>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Прямая соединительная линия 65"/>
              <p:cNvCxnSpPr>
                <a:stCxn id="65"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cxnSp>
          <p:nvCxnSpPr>
            <p:cNvPr id="42" name="Прямая соединительная линия 41"/>
            <p:cNvCxnSpPr/>
            <p:nvPr/>
          </p:nvCxnSpPr>
          <p:spPr>
            <a:xfrm>
              <a:off x="6602870" y="2924944"/>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p:cNvCxnSpPr>
              <a:stCxn id="25" idx="3"/>
              <a:endCxn id="25" idx="3"/>
            </p:cNvCxnSpPr>
            <p:nvPr/>
          </p:nvCxnSpPr>
          <p:spPr>
            <a:xfrm>
              <a:off x="6366098" y="38700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6366098" y="3681028"/>
              <a:ext cx="236772" cy="0"/>
            </a:xfrm>
            <a:prstGeom prst="line">
              <a:avLst/>
            </a:prstGeom>
          </p:spPr>
          <p:style>
            <a:lnRef idx="1">
              <a:schemeClr val="dk1"/>
            </a:lnRef>
            <a:fillRef idx="0">
              <a:schemeClr val="dk1"/>
            </a:fillRef>
            <a:effectRef idx="0">
              <a:schemeClr val="dk1"/>
            </a:effectRef>
            <a:fontRef idx="minor">
              <a:schemeClr val="tx1"/>
            </a:fontRef>
          </p:style>
        </p:cxnSp>
        <p:grpSp>
          <p:nvGrpSpPr>
            <p:cNvPr id="17" name="Группа 134"/>
            <p:cNvGrpSpPr/>
            <p:nvPr/>
          </p:nvGrpSpPr>
          <p:grpSpPr>
            <a:xfrm>
              <a:off x="6010940" y="3050958"/>
              <a:ext cx="355158" cy="252028"/>
              <a:chOff x="1547664" y="2492896"/>
              <a:chExt cx="180016" cy="138744"/>
            </a:xfrm>
          </p:grpSpPr>
          <p:sp>
            <p:nvSpPr>
              <p:cNvPr id="63" name="Овал 62"/>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Прямая соединительная линия 63"/>
              <p:cNvCxnSpPr>
                <a:stCxn id="63"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6"/>
            <p:cNvGrpSpPr>
              <a:grpSpLocks/>
            </p:cNvGrpSpPr>
            <p:nvPr/>
          </p:nvGrpSpPr>
          <p:grpSpPr bwMode="auto">
            <a:xfrm>
              <a:off x="3419872" y="3068960"/>
              <a:ext cx="236770" cy="252030"/>
              <a:chOff x="8135" y="2112"/>
              <a:chExt cx="345" cy="462"/>
            </a:xfrm>
          </p:grpSpPr>
          <p:cxnSp>
            <p:nvCxnSpPr>
              <p:cNvPr id="61"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62"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45" name="Group 6"/>
            <p:cNvGrpSpPr>
              <a:grpSpLocks/>
            </p:cNvGrpSpPr>
            <p:nvPr/>
          </p:nvGrpSpPr>
          <p:grpSpPr bwMode="auto">
            <a:xfrm>
              <a:off x="6484484" y="3050958"/>
              <a:ext cx="236770" cy="252030"/>
              <a:chOff x="8135" y="2112"/>
              <a:chExt cx="345" cy="462"/>
            </a:xfrm>
          </p:grpSpPr>
          <p:cxnSp>
            <p:nvCxnSpPr>
              <p:cNvPr id="59"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60"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cxnSp>
          <p:nvCxnSpPr>
            <p:cNvPr id="48" name="Прямая соединительная линия 47"/>
            <p:cNvCxnSpPr/>
            <p:nvPr/>
          </p:nvCxnSpPr>
          <p:spPr>
            <a:xfrm>
              <a:off x="2843808" y="2924944"/>
              <a:ext cx="4114220" cy="0"/>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6804248" y="2683150"/>
              <a:ext cx="828702" cy="261610"/>
            </a:xfrm>
            <a:prstGeom prst="rect">
              <a:avLst/>
            </a:prstGeom>
            <a:noFill/>
          </p:spPr>
          <p:txBody>
            <a:bodyPr wrap="square" rtlCol="0">
              <a:spAutoFit/>
            </a:bodyPr>
            <a:lstStyle/>
            <a:p>
              <a:r>
                <a:rPr lang="en-US" sz="1100" dirty="0" smtClean="0"/>
                <a:t>PE</a:t>
              </a:r>
              <a:endParaRPr lang="en-US" sz="1100" dirty="0"/>
            </a:p>
          </p:txBody>
        </p:sp>
        <p:grpSp>
          <p:nvGrpSpPr>
            <p:cNvPr id="46" name="Группа 150"/>
            <p:cNvGrpSpPr/>
            <p:nvPr/>
          </p:nvGrpSpPr>
          <p:grpSpPr>
            <a:xfrm>
              <a:off x="3491880" y="2492896"/>
              <a:ext cx="355158" cy="252028"/>
              <a:chOff x="1547664" y="2492896"/>
              <a:chExt cx="180016" cy="138744"/>
            </a:xfrm>
          </p:grpSpPr>
          <p:sp>
            <p:nvSpPr>
              <p:cNvPr id="57" name="Овал 56"/>
              <p:cNvSpPr/>
              <p:nvPr/>
            </p:nvSpPr>
            <p:spPr>
              <a:xfrm>
                <a:off x="1691680" y="2492896"/>
                <a:ext cx="36000" cy="360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Прямая соединительная линия 57"/>
              <p:cNvCxnSpPr>
                <a:stCxn id="57" idx="3"/>
              </p:cNvCxnSpPr>
              <p:nvPr/>
            </p:nvCxnSpPr>
            <p:spPr>
              <a:xfrm flipH="1">
                <a:off x="1547664" y="2523624"/>
                <a:ext cx="149288" cy="108016"/>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 2"/>
            <p:cNvGrpSpPr>
              <a:grpSpLocks/>
            </p:cNvGrpSpPr>
            <p:nvPr/>
          </p:nvGrpSpPr>
          <p:grpSpPr bwMode="auto">
            <a:xfrm>
              <a:off x="2699792" y="4869160"/>
              <a:ext cx="236772" cy="126014"/>
              <a:chOff x="8265" y="9045"/>
              <a:chExt cx="600" cy="171"/>
            </a:xfrm>
          </p:grpSpPr>
          <p:cxnSp>
            <p:nvCxnSpPr>
              <p:cNvPr id="88"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89"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90"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92" name="Прямая соединительная линия 91"/>
            <p:cNvCxnSpPr/>
            <p:nvPr/>
          </p:nvCxnSpPr>
          <p:spPr>
            <a:xfrm>
              <a:off x="2843808" y="2924944"/>
              <a:ext cx="0" cy="1944216"/>
            </a:xfrm>
            <a:prstGeom prst="line">
              <a:avLst/>
            </a:prstGeom>
          </p:spPr>
          <p:style>
            <a:lnRef idx="1">
              <a:schemeClr val="dk1"/>
            </a:lnRef>
            <a:fillRef idx="0">
              <a:schemeClr val="dk1"/>
            </a:fillRef>
            <a:effectRef idx="0">
              <a:schemeClr val="dk1"/>
            </a:effectRef>
            <a:fontRef idx="minor">
              <a:schemeClr val="tx1"/>
            </a:fontRef>
          </p:style>
        </p:cxnSp>
        <p:grpSp>
          <p:nvGrpSpPr>
            <p:cNvPr id="50" name="Group 6"/>
            <p:cNvGrpSpPr>
              <a:grpSpLocks/>
            </p:cNvGrpSpPr>
            <p:nvPr/>
          </p:nvGrpSpPr>
          <p:grpSpPr bwMode="auto">
            <a:xfrm>
              <a:off x="2699792" y="3356992"/>
              <a:ext cx="236770" cy="252030"/>
              <a:chOff x="8135" y="2112"/>
              <a:chExt cx="345" cy="462"/>
            </a:xfrm>
          </p:grpSpPr>
          <p:cxnSp>
            <p:nvCxnSpPr>
              <p:cNvPr id="94"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95"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grpSp>
        <p:nvGrpSpPr>
          <p:cNvPr id="51" name="Group 6"/>
          <p:cNvGrpSpPr>
            <a:grpSpLocks/>
          </p:cNvGrpSpPr>
          <p:nvPr/>
        </p:nvGrpSpPr>
        <p:grpSpPr bwMode="auto">
          <a:xfrm>
            <a:off x="1403648" y="3068960"/>
            <a:ext cx="183070" cy="190308"/>
            <a:chOff x="8135" y="2112"/>
            <a:chExt cx="345" cy="462"/>
          </a:xfrm>
        </p:grpSpPr>
        <p:cxnSp>
          <p:nvCxnSpPr>
            <p:cNvPr id="103"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104"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sp>
        <p:nvSpPr>
          <p:cNvPr id="93" name="Заголовок 80"/>
          <p:cNvSpPr>
            <a:spLocks noGrp="1"/>
          </p:cNvSpPr>
          <p:nvPr>
            <p:ph type="title"/>
          </p:nvPr>
        </p:nvSpPr>
        <p:spPr>
          <a:xfrm>
            <a:off x="467544" y="404664"/>
            <a:ext cx="8229600" cy="864096"/>
          </a:xfrm>
        </p:spPr>
        <p:txBody>
          <a:bodyPr>
            <a:noAutofit/>
          </a:bodyPr>
          <a:lstStyle/>
          <a:p>
            <a:r>
              <a:rPr lang="ru-RU" sz="2400" b="1" dirty="0" smtClean="0"/>
              <a:t>Схемы электрических сетей с </a:t>
            </a:r>
            <a:r>
              <a:rPr lang="ru-RU" sz="2400" b="1" dirty="0" err="1" smtClean="0"/>
              <a:t>глухозаземленной</a:t>
            </a:r>
            <a:r>
              <a:rPr lang="ru-RU" sz="2400" b="1" dirty="0" smtClean="0"/>
              <a:t> </a:t>
            </a:r>
            <a:r>
              <a:rPr lang="ru-RU" sz="2400" b="1" dirty="0" err="1" smtClean="0"/>
              <a:t>нейтралью</a:t>
            </a:r>
            <a:r>
              <a:rPr lang="ru-RU" sz="2400" b="1" dirty="0" smtClean="0"/>
              <a:t> и их буквенное обозначение</a:t>
            </a:r>
            <a:endParaRPr lang="en-US" sz="2400" dirty="0"/>
          </a:p>
        </p:txBody>
      </p:sp>
      <p:sp>
        <p:nvSpPr>
          <p:cNvPr id="91" name="TextBox 90"/>
          <p:cNvSpPr txBox="1"/>
          <p:nvPr/>
        </p:nvSpPr>
        <p:spPr>
          <a:xfrm>
            <a:off x="323528" y="5013176"/>
            <a:ext cx="8640960" cy="1569660"/>
          </a:xfrm>
          <a:prstGeom prst="rect">
            <a:avLst/>
          </a:prstGeom>
          <a:noFill/>
        </p:spPr>
        <p:txBody>
          <a:bodyPr wrap="square" rtlCol="0">
            <a:spAutoFit/>
          </a:bodyPr>
          <a:lstStyle/>
          <a:p>
            <a:pPr algn="ctr"/>
            <a:r>
              <a:rPr lang="ru-RU" sz="1600" dirty="0" smtClean="0"/>
              <a:t> R</a:t>
            </a:r>
            <a:r>
              <a:rPr lang="ru-RU" sz="1600" baseline="-25000" dirty="0" smtClean="0"/>
              <a:t>a</a:t>
            </a:r>
            <a:r>
              <a:rPr lang="ru-RU" sz="1600" dirty="0" smtClean="0"/>
              <a:t>I</a:t>
            </a:r>
            <a:r>
              <a:rPr lang="ru-RU" sz="1600" baseline="-25000" dirty="0" smtClean="0"/>
              <a:t>a</a:t>
            </a:r>
            <a:r>
              <a:rPr lang="ru-RU" sz="1600" dirty="0" smtClean="0"/>
              <a:t>≤50В</a:t>
            </a:r>
            <a:endParaRPr lang="en-US" sz="1600" dirty="0" smtClean="0"/>
          </a:p>
          <a:p>
            <a:r>
              <a:rPr lang="ru-RU" sz="1600" dirty="0" smtClean="0"/>
              <a:t> </a:t>
            </a:r>
            <a:endParaRPr lang="en-US" sz="1600" dirty="0" smtClean="0"/>
          </a:p>
          <a:p>
            <a:r>
              <a:rPr lang="ru-RU" sz="1600" dirty="0" smtClean="0"/>
              <a:t>где </a:t>
            </a:r>
            <a:r>
              <a:rPr lang="ru-RU" sz="1600" dirty="0" err="1" smtClean="0"/>
              <a:t>I</a:t>
            </a:r>
            <a:r>
              <a:rPr lang="ru-RU" sz="1600" baseline="-25000" dirty="0" err="1" smtClean="0"/>
              <a:t>a</a:t>
            </a:r>
            <a:r>
              <a:rPr lang="ru-RU" sz="1600" dirty="0" smtClean="0"/>
              <a:t>- ток срабатывания защитного устройства; </a:t>
            </a:r>
            <a:endParaRPr lang="en-US" sz="1600" dirty="0" smtClean="0"/>
          </a:p>
          <a:p>
            <a:r>
              <a:rPr lang="ru-RU" sz="1600" dirty="0" err="1" smtClean="0"/>
              <a:t>R</a:t>
            </a:r>
            <a:r>
              <a:rPr lang="ru-RU" sz="1600" baseline="-25000" dirty="0" err="1" smtClean="0"/>
              <a:t>a</a:t>
            </a:r>
            <a:r>
              <a:rPr lang="ru-RU" sz="1600" dirty="0" smtClean="0"/>
              <a:t>- суммарное сопротивление </a:t>
            </a:r>
            <a:r>
              <a:rPr lang="ru-RU" sz="1600" dirty="0" err="1" smtClean="0"/>
              <a:t>заземлителя</a:t>
            </a:r>
            <a:r>
              <a:rPr lang="ru-RU" sz="1600" dirty="0" smtClean="0"/>
              <a:t> и заземляющего проводника, при применении УЗО для защиты нескольких электроприемников — заземляющего проводника наиболее удаленного </a:t>
            </a:r>
            <a:r>
              <a:rPr lang="ru-RU" sz="1600" dirty="0" err="1" smtClean="0"/>
              <a:t>электроприемника</a:t>
            </a:r>
            <a:r>
              <a:rPr lang="ru-RU" sz="1600" dirty="0" smtClean="0"/>
              <a:t>.</a:t>
            </a:r>
            <a:endParaRPr lang="en-US" sz="1600" dirty="0"/>
          </a:p>
        </p:txBody>
      </p:sp>
      <p:sp>
        <p:nvSpPr>
          <p:cNvPr id="96" name="Номер слайда 95"/>
          <p:cNvSpPr>
            <a:spLocks noGrp="1"/>
          </p:cNvSpPr>
          <p:nvPr>
            <p:ph type="sldNum" sz="quarter" idx="12"/>
          </p:nvPr>
        </p:nvSpPr>
        <p:spPr/>
        <p:txBody>
          <a:bodyPr/>
          <a:lstStyle/>
          <a:p>
            <a:fld id="{70885CC8-8F44-4A21-8745-9F00B8BF3831}" type="slidenum">
              <a:rPr lang="en-US" smtClean="0"/>
              <a:pPr/>
              <a:t>35</a:t>
            </a:fld>
            <a:endParaRPr lang="en-US"/>
          </a:p>
        </p:txBody>
      </p:sp>
    </p:spTree>
    <p:extLst>
      <p:ext uri="{BB962C8B-B14F-4D97-AF65-F5344CB8AC3E}">
        <p14:creationId xmlns:p14="http://schemas.microsoft.com/office/powerpoint/2010/main" val="37625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3"/>
            <a:ext cx="8686800" cy="3531022"/>
          </a:xfrm>
        </p:spPr>
        <p:txBody>
          <a:bodyPr>
            <a:normAutofit/>
          </a:bodyPr>
          <a:lstStyle/>
          <a:p>
            <a:pPr marL="265113" indent="7938" algn="ctr">
              <a:buNone/>
            </a:pPr>
            <a:endParaRPr lang="ru-RU" dirty="0" smtClean="0"/>
          </a:p>
          <a:p>
            <a:pPr marL="0" indent="0"/>
            <a:endParaRPr lang="ru-RU" dirty="0" smtClean="0"/>
          </a:p>
          <a:p>
            <a:pPr marL="265113" indent="7938"/>
            <a:endParaRPr lang="ru-RU" dirty="0" smtClean="0"/>
          </a:p>
          <a:p>
            <a:pPr marL="265113" indent="7938"/>
            <a:endParaRPr lang="en-US" dirty="0"/>
          </a:p>
        </p:txBody>
      </p:sp>
      <p:grpSp>
        <p:nvGrpSpPr>
          <p:cNvPr id="2" name="Группа 75"/>
          <p:cNvGrpSpPr/>
          <p:nvPr/>
        </p:nvGrpSpPr>
        <p:grpSpPr>
          <a:xfrm>
            <a:off x="1512270" y="1790818"/>
            <a:ext cx="1420632" cy="252028"/>
            <a:chOff x="2699792" y="1916832"/>
            <a:chExt cx="864096" cy="144016"/>
          </a:xfrm>
        </p:grpSpPr>
        <p:cxnSp>
          <p:nvCxnSpPr>
            <p:cNvPr id="83" name="Прямая соединительная линия 82"/>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Дуга 83"/>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5" name="Дуга 84"/>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Дуга 85"/>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7" name="Прямая соединительная линия 86"/>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Прямая соединительная линия 7"/>
          <p:cNvCxnSpPr/>
          <p:nvPr/>
        </p:nvCxnSpPr>
        <p:spPr>
          <a:xfrm>
            <a:off x="3288061" y="1916832"/>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p:nvCxnSpPr>
        <p:spPr>
          <a:xfrm flipH="1" flipV="1">
            <a:off x="2932903" y="1790818"/>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4" name="Группа 83"/>
          <p:cNvGrpSpPr/>
          <p:nvPr/>
        </p:nvGrpSpPr>
        <p:grpSpPr>
          <a:xfrm>
            <a:off x="1512270" y="2042846"/>
            <a:ext cx="1420632" cy="252028"/>
            <a:chOff x="2699792" y="1916832"/>
            <a:chExt cx="864096" cy="144016"/>
          </a:xfrm>
        </p:grpSpPr>
        <p:cxnSp>
          <p:nvCxnSpPr>
            <p:cNvPr id="78" name="Прямая соединительная линия 77"/>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Дуга 78"/>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0" name="Дуга 79"/>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1" name="Дуга 80"/>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2" name="Прямая соединительная линия 81"/>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Прямая соединительная линия 10"/>
          <p:cNvCxnSpPr/>
          <p:nvPr/>
        </p:nvCxnSpPr>
        <p:spPr>
          <a:xfrm>
            <a:off x="3288061" y="2168860"/>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flipH="1" flipV="1">
            <a:off x="2932903" y="2042846"/>
            <a:ext cx="355158" cy="126014"/>
          </a:xfrm>
          <a:prstGeom prst="line">
            <a:avLst/>
          </a:prstGeom>
        </p:spPr>
        <p:style>
          <a:lnRef idx="1">
            <a:schemeClr val="dk1"/>
          </a:lnRef>
          <a:fillRef idx="0">
            <a:schemeClr val="dk1"/>
          </a:fillRef>
          <a:effectRef idx="0">
            <a:schemeClr val="dk1"/>
          </a:effectRef>
          <a:fontRef idx="minor">
            <a:schemeClr val="tx1"/>
          </a:fontRef>
        </p:style>
      </p:cxnSp>
      <p:grpSp>
        <p:nvGrpSpPr>
          <p:cNvPr id="5" name="Группа 91"/>
          <p:cNvGrpSpPr/>
          <p:nvPr/>
        </p:nvGrpSpPr>
        <p:grpSpPr>
          <a:xfrm>
            <a:off x="1512270" y="2294874"/>
            <a:ext cx="1420632" cy="252028"/>
            <a:chOff x="2699792" y="1916832"/>
            <a:chExt cx="864096" cy="144016"/>
          </a:xfrm>
        </p:grpSpPr>
        <p:cxnSp>
          <p:nvCxnSpPr>
            <p:cNvPr id="73" name="Прямая соединительная линия 72"/>
            <p:cNvCxnSpPr/>
            <p:nvPr/>
          </p:nvCxnSpPr>
          <p:spPr>
            <a:xfrm>
              <a:off x="2699792"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Дуга 73"/>
            <p:cNvSpPr/>
            <p:nvPr/>
          </p:nvSpPr>
          <p:spPr>
            <a:xfrm>
              <a:off x="2915816"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5" name="Дуга 74"/>
            <p:cNvSpPr/>
            <p:nvPr/>
          </p:nvSpPr>
          <p:spPr>
            <a:xfrm>
              <a:off x="3059832"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 name="Дуга 75"/>
            <p:cNvSpPr/>
            <p:nvPr/>
          </p:nvSpPr>
          <p:spPr>
            <a:xfrm>
              <a:off x="3203848" y="1916832"/>
              <a:ext cx="144016" cy="144016"/>
            </a:xfrm>
            <a:prstGeom prst="arc">
              <a:avLst>
                <a:gd name="adj1" fmla="val 10514341"/>
                <a:gd name="adj2" fmla="val 152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7" name="Прямая соединительная линия 76"/>
            <p:cNvCxnSpPr/>
            <p:nvPr/>
          </p:nvCxnSpPr>
          <p:spPr>
            <a:xfrm>
              <a:off x="3347864" y="19888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Прямая соединительная линия 13"/>
          <p:cNvCxnSpPr/>
          <p:nvPr/>
        </p:nvCxnSpPr>
        <p:spPr>
          <a:xfrm>
            <a:off x="3288061" y="2420888"/>
            <a:ext cx="3669967"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flipH="1" flipV="1">
            <a:off x="2932903" y="2294874"/>
            <a:ext cx="355158" cy="126014"/>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p:nvSpPr>
        <p:spPr>
          <a:xfrm>
            <a:off x="3051289" y="1790818"/>
            <a:ext cx="75165" cy="567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Прямая соединительная линия 16"/>
          <p:cNvCxnSpPr/>
          <p:nvPr/>
        </p:nvCxnSpPr>
        <p:spPr>
          <a:xfrm>
            <a:off x="1512270" y="1916832"/>
            <a:ext cx="0" cy="504056"/>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683568" y="4563126"/>
            <a:ext cx="6912768" cy="18002"/>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876256" y="1628800"/>
            <a:ext cx="576064" cy="261610"/>
          </a:xfrm>
          <a:prstGeom prst="rect">
            <a:avLst/>
          </a:prstGeom>
          <a:noFill/>
        </p:spPr>
        <p:txBody>
          <a:bodyPr wrap="square" rtlCol="0">
            <a:spAutoFit/>
          </a:bodyPr>
          <a:lstStyle/>
          <a:p>
            <a:r>
              <a:rPr lang="en-US" sz="1100" dirty="0" smtClean="0"/>
              <a:t>L1</a:t>
            </a:r>
            <a:endParaRPr lang="en-US" sz="1100" dirty="0"/>
          </a:p>
        </p:txBody>
      </p:sp>
      <p:sp>
        <p:nvSpPr>
          <p:cNvPr id="22" name="TextBox 21"/>
          <p:cNvSpPr txBox="1"/>
          <p:nvPr/>
        </p:nvSpPr>
        <p:spPr>
          <a:xfrm>
            <a:off x="3998377" y="1412776"/>
            <a:ext cx="1302246" cy="338554"/>
          </a:xfrm>
          <a:prstGeom prst="rect">
            <a:avLst/>
          </a:prstGeom>
          <a:noFill/>
        </p:spPr>
        <p:txBody>
          <a:bodyPr wrap="square" rtlCol="0">
            <a:spAutoFit/>
          </a:bodyPr>
          <a:lstStyle/>
          <a:p>
            <a:r>
              <a:rPr lang="en-US" sz="1600" b="1" dirty="0" smtClean="0"/>
              <a:t>IT</a:t>
            </a:r>
            <a:endParaRPr lang="en-US" sz="1600" b="1" dirty="0"/>
          </a:p>
        </p:txBody>
      </p:sp>
      <p:sp>
        <p:nvSpPr>
          <p:cNvPr id="23" name="TextBox 22"/>
          <p:cNvSpPr txBox="1"/>
          <p:nvPr/>
        </p:nvSpPr>
        <p:spPr>
          <a:xfrm>
            <a:off x="6876256" y="1916832"/>
            <a:ext cx="504056" cy="261610"/>
          </a:xfrm>
          <a:prstGeom prst="rect">
            <a:avLst/>
          </a:prstGeom>
          <a:noFill/>
        </p:spPr>
        <p:txBody>
          <a:bodyPr wrap="square" rtlCol="0">
            <a:spAutoFit/>
          </a:bodyPr>
          <a:lstStyle/>
          <a:p>
            <a:r>
              <a:rPr lang="en-US" sz="1100" dirty="0" smtClean="0"/>
              <a:t>L2</a:t>
            </a:r>
            <a:endParaRPr lang="en-US" sz="1100" dirty="0"/>
          </a:p>
        </p:txBody>
      </p:sp>
      <p:sp>
        <p:nvSpPr>
          <p:cNvPr id="24" name="TextBox 23"/>
          <p:cNvSpPr txBox="1"/>
          <p:nvPr/>
        </p:nvSpPr>
        <p:spPr>
          <a:xfrm>
            <a:off x="6876256" y="2132856"/>
            <a:ext cx="828702" cy="457818"/>
          </a:xfrm>
          <a:prstGeom prst="rect">
            <a:avLst/>
          </a:prstGeom>
          <a:noFill/>
        </p:spPr>
        <p:txBody>
          <a:bodyPr wrap="square" rtlCol="0">
            <a:spAutoFit/>
          </a:bodyPr>
          <a:lstStyle/>
          <a:p>
            <a:r>
              <a:rPr lang="en-US" sz="1100" dirty="0" smtClean="0"/>
              <a:t>L3</a:t>
            </a:r>
            <a:endParaRPr lang="en-US" sz="1100" dirty="0"/>
          </a:p>
        </p:txBody>
      </p:sp>
      <p:sp>
        <p:nvSpPr>
          <p:cNvPr id="26" name="Прямоугольник 25"/>
          <p:cNvSpPr/>
          <p:nvPr/>
        </p:nvSpPr>
        <p:spPr>
          <a:xfrm>
            <a:off x="5774167" y="3429000"/>
            <a:ext cx="59193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Прямоугольник 26"/>
          <p:cNvSpPr/>
          <p:nvPr/>
        </p:nvSpPr>
        <p:spPr>
          <a:xfrm>
            <a:off x="4116763" y="3429000"/>
            <a:ext cx="1183860" cy="882098"/>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Овал 27"/>
          <p:cNvSpPr/>
          <p:nvPr/>
        </p:nvSpPr>
        <p:spPr>
          <a:xfrm>
            <a:off x="4235149"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Прямая соединительная линия 28"/>
          <p:cNvCxnSpPr/>
          <p:nvPr/>
        </p:nvCxnSpPr>
        <p:spPr>
          <a:xfrm>
            <a:off x="3524833" y="2924944"/>
            <a:ext cx="0" cy="63007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p:nvPr/>
        </p:nvCxnSpPr>
        <p:spPr>
          <a:xfrm>
            <a:off x="3524833" y="3555014"/>
            <a:ext cx="591930" cy="0"/>
          </a:xfrm>
          <a:prstGeom prst="line">
            <a:avLst/>
          </a:prstGeom>
        </p:spPr>
        <p:style>
          <a:lnRef idx="1">
            <a:schemeClr val="dk1"/>
          </a:lnRef>
          <a:fillRef idx="0">
            <a:schemeClr val="dk1"/>
          </a:fillRef>
          <a:effectRef idx="0">
            <a:schemeClr val="dk1"/>
          </a:effectRef>
          <a:fontRef idx="minor">
            <a:schemeClr val="tx1"/>
          </a:fontRef>
        </p:style>
      </p:cxnSp>
      <p:cxnSp>
        <p:nvCxnSpPr>
          <p:cNvPr id="31" name="Прямая соединительная линия 30"/>
          <p:cNvCxnSpPr>
            <a:endCxn id="28" idx="0"/>
          </p:cNvCxnSpPr>
          <p:nvPr/>
        </p:nvCxnSpPr>
        <p:spPr>
          <a:xfrm>
            <a:off x="4235149" y="1916832"/>
            <a:ext cx="29593" cy="1701196"/>
          </a:xfrm>
          <a:prstGeom prst="line">
            <a:avLst/>
          </a:prstGeom>
        </p:spPr>
        <p:style>
          <a:lnRef idx="1">
            <a:schemeClr val="dk1"/>
          </a:lnRef>
          <a:fillRef idx="0">
            <a:schemeClr val="dk1"/>
          </a:fillRef>
          <a:effectRef idx="0">
            <a:schemeClr val="dk1"/>
          </a:effectRef>
          <a:fontRef idx="minor">
            <a:schemeClr val="tx1"/>
          </a:fontRef>
        </p:style>
      </p:cxnSp>
      <p:sp>
        <p:nvSpPr>
          <p:cNvPr id="32" name="Овал 31"/>
          <p:cNvSpPr/>
          <p:nvPr/>
        </p:nvSpPr>
        <p:spPr>
          <a:xfrm>
            <a:off x="4471921"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Прямая соединительная линия 32"/>
          <p:cNvCxnSpPr/>
          <p:nvPr/>
        </p:nvCxnSpPr>
        <p:spPr>
          <a:xfrm>
            <a:off x="4716016" y="2420888"/>
            <a:ext cx="1522" cy="1197140"/>
          </a:xfrm>
          <a:prstGeom prst="line">
            <a:avLst/>
          </a:prstGeom>
        </p:spPr>
        <p:style>
          <a:lnRef idx="1">
            <a:schemeClr val="dk1"/>
          </a:lnRef>
          <a:fillRef idx="0">
            <a:schemeClr val="dk1"/>
          </a:fillRef>
          <a:effectRef idx="0">
            <a:schemeClr val="dk1"/>
          </a:effectRef>
          <a:fontRef idx="minor">
            <a:schemeClr val="tx1"/>
          </a:fontRef>
        </p:style>
      </p:cxnSp>
      <p:sp>
        <p:nvSpPr>
          <p:cNvPr id="34" name="Овал 33"/>
          <p:cNvSpPr/>
          <p:nvPr/>
        </p:nvSpPr>
        <p:spPr>
          <a:xfrm>
            <a:off x="470869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Прямая соединительная линия 34"/>
          <p:cNvCxnSpPr/>
          <p:nvPr/>
        </p:nvCxnSpPr>
        <p:spPr>
          <a:xfrm>
            <a:off x="4499992" y="2168860"/>
            <a:ext cx="29593" cy="1449168"/>
          </a:xfrm>
          <a:prstGeom prst="line">
            <a:avLst/>
          </a:prstGeom>
        </p:spPr>
        <p:style>
          <a:lnRef idx="1">
            <a:schemeClr val="dk1"/>
          </a:lnRef>
          <a:fillRef idx="0">
            <a:schemeClr val="dk1"/>
          </a:fillRef>
          <a:effectRef idx="0">
            <a:schemeClr val="dk1"/>
          </a:effectRef>
          <a:fontRef idx="minor">
            <a:schemeClr val="tx1"/>
          </a:fontRef>
        </p:style>
      </p:cxnSp>
      <p:sp>
        <p:nvSpPr>
          <p:cNvPr id="38" name="Овал 37"/>
          <p:cNvSpPr/>
          <p:nvPr/>
        </p:nvSpPr>
        <p:spPr>
          <a:xfrm>
            <a:off x="6129326"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Прямая соединительная линия 38"/>
          <p:cNvCxnSpPr>
            <a:endCxn id="38" idx="0"/>
          </p:cNvCxnSpPr>
          <p:nvPr/>
        </p:nvCxnSpPr>
        <p:spPr>
          <a:xfrm>
            <a:off x="6156176" y="2420888"/>
            <a:ext cx="2743" cy="1197140"/>
          </a:xfrm>
          <a:prstGeom prst="line">
            <a:avLst/>
          </a:prstGeom>
        </p:spPr>
        <p:style>
          <a:lnRef idx="1">
            <a:schemeClr val="dk1"/>
          </a:lnRef>
          <a:fillRef idx="0">
            <a:schemeClr val="dk1"/>
          </a:fillRef>
          <a:effectRef idx="0">
            <a:schemeClr val="dk1"/>
          </a:effectRef>
          <a:fontRef idx="minor">
            <a:schemeClr val="tx1"/>
          </a:fontRef>
        </p:style>
      </p:cxnSp>
      <p:sp>
        <p:nvSpPr>
          <p:cNvPr id="40" name="Овал 39"/>
          <p:cNvSpPr/>
          <p:nvPr/>
        </p:nvSpPr>
        <p:spPr>
          <a:xfrm>
            <a:off x="5892553" y="3618028"/>
            <a:ext cx="59186" cy="63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Прямая соединительная линия 40"/>
          <p:cNvCxnSpPr>
            <a:endCxn id="40" idx="0"/>
          </p:cNvCxnSpPr>
          <p:nvPr/>
        </p:nvCxnSpPr>
        <p:spPr>
          <a:xfrm>
            <a:off x="5892553" y="2168860"/>
            <a:ext cx="29593" cy="1449168"/>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p:cNvCxnSpPr/>
          <p:nvPr/>
        </p:nvCxnSpPr>
        <p:spPr>
          <a:xfrm>
            <a:off x="6602870" y="2924944"/>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44" name="Прямая соединительная линия 43"/>
          <p:cNvCxnSpPr>
            <a:stCxn id="26" idx="3"/>
            <a:endCxn id="26" idx="3"/>
          </p:cNvCxnSpPr>
          <p:nvPr/>
        </p:nvCxnSpPr>
        <p:spPr>
          <a:xfrm>
            <a:off x="6366098" y="38700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a:off x="6366098" y="3681028"/>
            <a:ext cx="236772" cy="0"/>
          </a:xfrm>
          <a:prstGeom prst="line">
            <a:avLst/>
          </a:prstGeom>
        </p:spPr>
        <p:style>
          <a:lnRef idx="1">
            <a:schemeClr val="dk1"/>
          </a:lnRef>
          <a:fillRef idx="0">
            <a:schemeClr val="dk1"/>
          </a:fillRef>
          <a:effectRef idx="0">
            <a:schemeClr val="dk1"/>
          </a:effectRef>
          <a:fontRef idx="minor">
            <a:schemeClr val="tx1"/>
          </a:fontRef>
        </p:style>
      </p:cxnSp>
      <p:grpSp>
        <p:nvGrpSpPr>
          <p:cNvPr id="6" name="Group 6"/>
          <p:cNvGrpSpPr>
            <a:grpSpLocks/>
          </p:cNvGrpSpPr>
          <p:nvPr/>
        </p:nvGrpSpPr>
        <p:grpSpPr bwMode="auto">
          <a:xfrm>
            <a:off x="3419872" y="3068960"/>
            <a:ext cx="236770" cy="252030"/>
            <a:chOff x="8135" y="2112"/>
            <a:chExt cx="345" cy="462"/>
          </a:xfrm>
        </p:grpSpPr>
        <p:cxnSp>
          <p:nvCxnSpPr>
            <p:cNvPr id="64"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65"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grpSp>
        <p:nvGrpSpPr>
          <p:cNvPr id="7" name="Group 6"/>
          <p:cNvGrpSpPr>
            <a:grpSpLocks/>
          </p:cNvGrpSpPr>
          <p:nvPr/>
        </p:nvGrpSpPr>
        <p:grpSpPr bwMode="auto">
          <a:xfrm>
            <a:off x="6484484" y="3050958"/>
            <a:ext cx="236770" cy="252030"/>
            <a:chOff x="8135" y="2112"/>
            <a:chExt cx="345" cy="462"/>
          </a:xfrm>
        </p:grpSpPr>
        <p:cxnSp>
          <p:nvCxnSpPr>
            <p:cNvPr id="62"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63"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cxnSp>
        <p:nvCxnSpPr>
          <p:cNvPr id="49" name="Прямая соединительная линия 48"/>
          <p:cNvCxnSpPr/>
          <p:nvPr/>
        </p:nvCxnSpPr>
        <p:spPr>
          <a:xfrm>
            <a:off x="2843808" y="2924944"/>
            <a:ext cx="4114220" cy="0"/>
          </a:xfrm>
          <a:prstGeom prst="line">
            <a:avLst/>
          </a:prstGeom>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6804248" y="2683150"/>
            <a:ext cx="828702" cy="261610"/>
          </a:xfrm>
          <a:prstGeom prst="rect">
            <a:avLst/>
          </a:prstGeom>
          <a:noFill/>
        </p:spPr>
        <p:txBody>
          <a:bodyPr wrap="square" rtlCol="0">
            <a:spAutoFit/>
          </a:bodyPr>
          <a:lstStyle/>
          <a:p>
            <a:r>
              <a:rPr lang="en-US" sz="1100" dirty="0" smtClean="0"/>
              <a:t>PE</a:t>
            </a:r>
            <a:endParaRPr lang="en-US" sz="1100" dirty="0"/>
          </a:p>
        </p:txBody>
      </p:sp>
      <p:grpSp>
        <p:nvGrpSpPr>
          <p:cNvPr id="10" name="Group 2"/>
          <p:cNvGrpSpPr>
            <a:grpSpLocks/>
          </p:cNvGrpSpPr>
          <p:nvPr/>
        </p:nvGrpSpPr>
        <p:grpSpPr bwMode="auto">
          <a:xfrm>
            <a:off x="2699792" y="4869160"/>
            <a:ext cx="236772" cy="126014"/>
            <a:chOff x="8265" y="9045"/>
            <a:chExt cx="600" cy="171"/>
          </a:xfrm>
        </p:grpSpPr>
        <p:cxnSp>
          <p:nvCxnSpPr>
            <p:cNvPr id="57" name="AutoShape 3"/>
            <p:cNvCxnSpPr>
              <a:cxnSpLocks noChangeShapeType="1"/>
            </p:cNvCxnSpPr>
            <p:nvPr/>
          </p:nvCxnSpPr>
          <p:spPr bwMode="auto">
            <a:xfrm>
              <a:off x="8265" y="9045"/>
              <a:ext cx="600" cy="0"/>
            </a:xfrm>
            <a:prstGeom prst="straightConnector1">
              <a:avLst/>
            </a:prstGeom>
            <a:noFill/>
            <a:ln w="9525">
              <a:solidFill>
                <a:srgbClr val="000000"/>
              </a:solidFill>
              <a:round/>
              <a:headEnd/>
              <a:tailEnd/>
            </a:ln>
          </p:spPr>
        </p:cxnSp>
        <p:cxnSp>
          <p:nvCxnSpPr>
            <p:cNvPr id="58" name="AutoShape 4"/>
            <p:cNvCxnSpPr>
              <a:cxnSpLocks noChangeShapeType="1"/>
            </p:cNvCxnSpPr>
            <p:nvPr/>
          </p:nvCxnSpPr>
          <p:spPr bwMode="auto">
            <a:xfrm>
              <a:off x="8400" y="9135"/>
              <a:ext cx="300" cy="0"/>
            </a:xfrm>
            <a:prstGeom prst="straightConnector1">
              <a:avLst/>
            </a:prstGeom>
            <a:noFill/>
            <a:ln w="9525">
              <a:solidFill>
                <a:srgbClr val="000000"/>
              </a:solidFill>
              <a:round/>
              <a:headEnd/>
              <a:tailEnd/>
            </a:ln>
          </p:spPr>
        </p:cxnSp>
        <p:cxnSp>
          <p:nvCxnSpPr>
            <p:cNvPr id="59" name="AutoShape 5"/>
            <p:cNvCxnSpPr>
              <a:cxnSpLocks noChangeShapeType="1"/>
            </p:cNvCxnSpPr>
            <p:nvPr/>
          </p:nvCxnSpPr>
          <p:spPr bwMode="auto">
            <a:xfrm>
              <a:off x="8478" y="9216"/>
              <a:ext cx="177" cy="0"/>
            </a:xfrm>
            <a:prstGeom prst="straightConnector1">
              <a:avLst/>
            </a:prstGeom>
            <a:noFill/>
            <a:ln w="9525">
              <a:solidFill>
                <a:srgbClr val="000000"/>
              </a:solidFill>
              <a:round/>
              <a:headEnd/>
              <a:tailEnd/>
            </a:ln>
          </p:spPr>
        </p:cxnSp>
      </p:grpSp>
      <p:cxnSp>
        <p:nvCxnSpPr>
          <p:cNvPr id="53" name="Прямая соединительная линия 52"/>
          <p:cNvCxnSpPr/>
          <p:nvPr/>
        </p:nvCxnSpPr>
        <p:spPr>
          <a:xfrm>
            <a:off x="2843808" y="2924944"/>
            <a:ext cx="0" cy="1944216"/>
          </a:xfrm>
          <a:prstGeom prst="line">
            <a:avLst/>
          </a:prstGeom>
        </p:spPr>
        <p:style>
          <a:lnRef idx="1">
            <a:schemeClr val="dk1"/>
          </a:lnRef>
          <a:fillRef idx="0">
            <a:schemeClr val="dk1"/>
          </a:fillRef>
          <a:effectRef idx="0">
            <a:schemeClr val="dk1"/>
          </a:effectRef>
          <a:fontRef idx="minor">
            <a:schemeClr val="tx1"/>
          </a:fontRef>
        </p:style>
      </p:cxnSp>
      <p:grpSp>
        <p:nvGrpSpPr>
          <p:cNvPr id="13" name="Group 6"/>
          <p:cNvGrpSpPr>
            <a:grpSpLocks/>
          </p:cNvGrpSpPr>
          <p:nvPr/>
        </p:nvGrpSpPr>
        <p:grpSpPr bwMode="auto">
          <a:xfrm>
            <a:off x="2699792" y="3356992"/>
            <a:ext cx="236770" cy="252030"/>
            <a:chOff x="8135" y="2112"/>
            <a:chExt cx="345" cy="462"/>
          </a:xfrm>
        </p:grpSpPr>
        <p:cxnSp>
          <p:nvCxnSpPr>
            <p:cNvPr id="55" name="AutoShape 7"/>
            <p:cNvCxnSpPr>
              <a:cxnSpLocks noChangeShapeType="1"/>
            </p:cNvCxnSpPr>
            <p:nvPr/>
          </p:nvCxnSpPr>
          <p:spPr bwMode="auto">
            <a:xfrm flipV="1">
              <a:off x="8135" y="2262"/>
              <a:ext cx="333" cy="312"/>
            </a:xfrm>
            <a:prstGeom prst="straightConnector1">
              <a:avLst/>
            </a:prstGeom>
            <a:noFill/>
            <a:ln w="9525">
              <a:solidFill>
                <a:srgbClr val="000000"/>
              </a:solidFill>
              <a:round/>
              <a:headEnd/>
              <a:tailEnd/>
            </a:ln>
          </p:spPr>
        </p:cxnSp>
        <p:cxnSp>
          <p:nvCxnSpPr>
            <p:cNvPr id="56" name="AutoShape 8"/>
            <p:cNvCxnSpPr>
              <a:cxnSpLocks noChangeShapeType="1"/>
            </p:cNvCxnSpPr>
            <p:nvPr/>
          </p:nvCxnSpPr>
          <p:spPr bwMode="auto">
            <a:xfrm>
              <a:off x="8480" y="2112"/>
              <a:ext cx="0" cy="300"/>
            </a:xfrm>
            <a:prstGeom prst="straightConnector1">
              <a:avLst/>
            </a:prstGeom>
            <a:noFill/>
            <a:ln w="12700">
              <a:solidFill>
                <a:srgbClr val="000000"/>
              </a:solidFill>
              <a:round/>
              <a:headEnd/>
              <a:tailEnd/>
            </a:ln>
          </p:spPr>
        </p:cxnSp>
      </p:grpSp>
      <p:sp>
        <p:nvSpPr>
          <p:cNvPr id="70" name="Заголовок 80"/>
          <p:cNvSpPr>
            <a:spLocks noGrp="1"/>
          </p:cNvSpPr>
          <p:nvPr>
            <p:ph type="title"/>
          </p:nvPr>
        </p:nvSpPr>
        <p:spPr>
          <a:xfrm>
            <a:off x="539552" y="260648"/>
            <a:ext cx="8229600" cy="936104"/>
          </a:xfrm>
        </p:spPr>
        <p:txBody>
          <a:bodyPr>
            <a:noAutofit/>
          </a:bodyPr>
          <a:lstStyle/>
          <a:p>
            <a:r>
              <a:rPr lang="ru-RU" sz="2400" b="1" dirty="0" smtClean="0"/>
              <a:t>Схема электрической сети с изолированной  </a:t>
            </a:r>
            <a:r>
              <a:rPr lang="ru-RU" sz="2400" b="1" dirty="0" err="1" smtClean="0"/>
              <a:t>нейтралью</a:t>
            </a:r>
            <a:r>
              <a:rPr lang="ru-RU" sz="2400" b="1" dirty="0" smtClean="0"/>
              <a:t> и её буквенное обозначение</a:t>
            </a:r>
            <a:endParaRPr lang="en-US" sz="2400" dirty="0"/>
          </a:p>
        </p:txBody>
      </p:sp>
      <p:sp>
        <p:nvSpPr>
          <p:cNvPr id="69" name="Номер слайда 68"/>
          <p:cNvSpPr>
            <a:spLocks noGrp="1"/>
          </p:cNvSpPr>
          <p:nvPr>
            <p:ph type="sldNum" sz="quarter" idx="12"/>
          </p:nvPr>
        </p:nvSpPr>
        <p:spPr/>
        <p:txBody>
          <a:bodyPr/>
          <a:lstStyle/>
          <a:p>
            <a:fld id="{70885CC8-8F44-4A21-8745-9F00B8BF3831}" type="slidenum">
              <a:rPr lang="en-US" smtClean="0"/>
              <a:pPr/>
              <a:t>36</a:t>
            </a:fld>
            <a:endParaRPr lang="en-US"/>
          </a:p>
        </p:txBody>
      </p:sp>
    </p:spTree>
    <p:extLst>
      <p:ext uri="{BB962C8B-B14F-4D97-AF65-F5344CB8AC3E}">
        <p14:creationId xmlns:p14="http://schemas.microsoft.com/office/powerpoint/2010/main" val="3051679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2AAEB10-377E-43FA-8F51-CC8EA0C362C4}" type="slidenum">
              <a:rPr lang="en-US" smtClean="0"/>
              <a:pPr/>
              <a:t>37</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3973946533"/>
              </p:ext>
            </p:extLst>
          </p:nvPr>
        </p:nvGraphicFramePr>
        <p:xfrm>
          <a:off x="395536" y="1268760"/>
          <a:ext cx="8424936" cy="4179904"/>
        </p:xfrm>
        <a:graphic>
          <a:graphicData uri="http://schemas.openxmlformats.org/drawingml/2006/table">
            <a:tbl>
              <a:tblPr/>
              <a:tblGrid>
                <a:gridCol w="864096"/>
                <a:gridCol w="1728192"/>
                <a:gridCol w="5832648"/>
              </a:tblGrid>
              <a:tr h="557467">
                <a:tc gridSpan="3">
                  <a:txBody>
                    <a:bodyPr/>
                    <a:lstStyle/>
                    <a:p>
                      <a:pPr algn="just">
                        <a:spcAft>
                          <a:spcPts val="0"/>
                        </a:spcAft>
                      </a:pPr>
                      <a:r>
                        <a:rPr lang="ru-RU" sz="1600" kern="1200" spc="-60" dirty="0">
                          <a:solidFill>
                            <a:srgbClr val="000000"/>
                          </a:solidFill>
                          <a:latin typeface="Times New Roman"/>
                          <a:ea typeface="Times New Roman"/>
                        </a:rPr>
                        <a:t>Работы, выполняемые в действующих электроустановках в отношении мер безопасности разделяют на категории:</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70725">
                <a:tc gridSpan="2">
                  <a:txBody>
                    <a:bodyPr/>
                    <a:lstStyle/>
                    <a:p>
                      <a:pPr algn="l">
                        <a:spcAft>
                          <a:spcPts val="0"/>
                        </a:spcAft>
                      </a:pPr>
                      <a:r>
                        <a:rPr lang="ru-RU" sz="1600" kern="1200" spc="-60" dirty="0">
                          <a:solidFill>
                            <a:srgbClr val="000000"/>
                          </a:solidFill>
                          <a:latin typeface="Times New Roman"/>
                          <a:ea typeface="Times New Roman"/>
                        </a:rPr>
                        <a:t>работа со снятием напряжения</a:t>
                      </a:r>
                      <a:endParaRPr lang="en-US" sz="1600" dirty="0">
                        <a:latin typeface="Times New Roman"/>
                        <a:ea typeface="Calibri"/>
                      </a:endParaRPr>
                    </a:p>
                  </a:txBody>
                  <a:tcPr marL="42927" marR="4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kern="1200" spc="-60" dirty="0">
                          <a:solidFill>
                            <a:srgbClr val="000000"/>
                          </a:solidFill>
                          <a:latin typeface="Times New Roman"/>
                          <a:ea typeface="Times New Roman"/>
                        </a:rPr>
                        <a:t>работа, когда с токоведущих частей электроустановки, на которой будут проводиться работы, отключением коммутационных аппаратов, отсоединением шин, кабелей, проводов снято напряжение и приняты меры,  препятствующие подаче напряжения на токоведущие части к месту работы</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621">
                <a:tc rowSpan="3">
                  <a:txBody>
                    <a:bodyPr/>
                    <a:lstStyle/>
                    <a:p>
                      <a:pPr marL="71755" marR="71755" algn="ctr">
                        <a:spcAft>
                          <a:spcPts val="0"/>
                        </a:spcAft>
                      </a:pPr>
                      <a:r>
                        <a:rPr lang="ru-RU" sz="1600" b="1" i="0" u="sng" kern="1200" spc="-60" dirty="0">
                          <a:solidFill>
                            <a:srgbClr val="000000"/>
                          </a:solidFill>
                          <a:latin typeface="Times New Roman"/>
                          <a:ea typeface="Times New Roman"/>
                        </a:rPr>
                        <a:t>Специальные работы</a:t>
                      </a:r>
                      <a:endParaRPr lang="en-US" sz="1600" b="1" i="0" u="sng" dirty="0">
                        <a:latin typeface="Times New Roman"/>
                        <a:ea typeface="Calibri"/>
                      </a:endParaRPr>
                    </a:p>
                  </a:txBody>
                  <a:tcPr marL="42927" marR="4292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kern="1200" spc="-60" dirty="0">
                          <a:solidFill>
                            <a:srgbClr val="000000"/>
                          </a:solidFill>
                          <a:latin typeface="Times New Roman"/>
                          <a:ea typeface="Times New Roman"/>
                        </a:rPr>
                        <a:t>работа под напряжением на токоведущих частях</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kern="1200" spc="-60" dirty="0">
                          <a:solidFill>
                            <a:srgbClr val="000000"/>
                          </a:solidFill>
                          <a:latin typeface="Times New Roman"/>
                          <a:ea typeface="Times New Roman"/>
                        </a:rPr>
                        <a:t>работа без снятия напряжения с электроустановки, выполняемая с прикосновением к  первичным токоведущим частям, находящимся под рабочим напряжением, или на расстоянии от этих токоведущих частей менее допустимого</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03">
                <a:tc vMerge="1">
                  <a:txBody>
                    <a:bodyPr/>
                    <a:lstStyle/>
                    <a:p>
                      <a:endParaRPr lang="en-US"/>
                    </a:p>
                  </a:txBody>
                  <a:tcPr/>
                </a:tc>
                <a:tc>
                  <a:txBody>
                    <a:bodyPr/>
                    <a:lstStyle/>
                    <a:p>
                      <a:pPr algn="l">
                        <a:spcAft>
                          <a:spcPts val="0"/>
                        </a:spcAft>
                      </a:pPr>
                      <a:r>
                        <a:rPr lang="ru-RU" sz="1600" kern="1200" spc="-60" dirty="0">
                          <a:solidFill>
                            <a:srgbClr val="000000"/>
                          </a:solidFill>
                          <a:latin typeface="Times New Roman"/>
                          <a:ea typeface="Times New Roman"/>
                        </a:rPr>
                        <a:t>работа под наведенным напряжением</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kern="1200" spc="-60" dirty="0">
                          <a:solidFill>
                            <a:srgbClr val="000000"/>
                          </a:solidFill>
                          <a:latin typeface="Times New Roman"/>
                          <a:ea typeface="Times New Roman"/>
                        </a:rPr>
                        <a:t>работа выполняемая со снятием рабочего напряжения или её части с прикосновением к токоведущим частям, находящимся под наведенным напряжением более 25 В на рабочем месте или на расстоянии от этих токоведущих частей менее допустимого</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13">
                <a:tc vMerge="1">
                  <a:txBody>
                    <a:bodyPr/>
                    <a:lstStyle/>
                    <a:p>
                      <a:endParaRPr lang="en-US"/>
                    </a:p>
                  </a:txBody>
                  <a:tcPr/>
                </a:tc>
                <a:tc gridSpan="2">
                  <a:txBody>
                    <a:bodyPr/>
                    <a:lstStyle/>
                    <a:p>
                      <a:pPr algn="just">
                        <a:spcAft>
                          <a:spcPts val="0"/>
                        </a:spcAft>
                      </a:pPr>
                      <a:r>
                        <a:rPr lang="ru-RU" sz="1600" kern="1200" spc="-60" dirty="0">
                          <a:solidFill>
                            <a:srgbClr val="000000"/>
                          </a:solidFill>
                          <a:latin typeface="Times New Roman"/>
                          <a:ea typeface="Times New Roman"/>
                        </a:rPr>
                        <a:t>испытания оборудования повышенным напряжение (за исключением работ с </a:t>
                      </a:r>
                      <a:r>
                        <a:rPr lang="ru-RU" sz="1600" kern="1200" spc="-60" dirty="0" err="1">
                          <a:solidFill>
                            <a:srgbClr val="000000"/>
                          </a:solidFill>
                          <a:latin typeface="Times New Roman"/>
                          <a:ea typeface="Times New Roman"/>
                        </a:rPr>
                        <a:t>мегаомметром</a:t>
                      </a:r>
                      <a:r>
                        <a:rPr lang="ru-RU" sz="1600" kern="1200" spc="-60" dirty="0">
                          <a:solidFill>
                            <a:srgbClr val="000000"/>
                          </a:solidFill>
                          <a:latin typeface="Times New Roman"/>
                          <a:ea typeface="Times New Roman"/>
                        </a:rPr>
                        <a:t>)</a:t>
                      </a:r>
                      <a:endParaRPr lang="en-US" sz="1600" dirty="0">
                        <a:latin typeface="Times New Roman"/>
                        <a:ea typeface="Calibri"/>
                      </a:endParaRPr>
                    </a:p>
                  </a:txBody>
                  <a:tcPr marL="42927" marR="42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1985" name="Rectangle 1"/>
          <p:cNvSpPr>
            <a:spLocks noChangeArrowheads="1"/>
          </p:cNvSpPr>
          <p:nvPr/>
        </p:nvSpPr>
        <p:spPr bwMode="auto">
          <a:xfrm>
            <a:off x="395536" y="292006"/>
            <a:ext cx="83529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a:t>Организация работ в </a:t>
            </a:r>
            <a:r>
              <a:rPr lang="ru-RU" sz="2400" b="1" dirty="0" smtClean="0"/>
              <a:t>электроустановках</a:t>
            </a:r>
          </a:p>
          <a:p>
            <a:pPr lvl="0" algn="ctr" fontAlgn="base">
              <a:spcBef>
                <a:spcPct val="0"/>
              </a:spcBef>
              <a:spcAft>
                <a:spcPct val="0"/>
              </a:spcAf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Категории работ в действующих электроустановках</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0464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Autofit/>
          </a:bodyPr>
          <a:lstStyle/>
          <a:p>
            <a:pPr algn="ctr"/>
            <a:r>
              <a:rPr lang="ru-RU" sz="2800" b="1" dirty="0" smtClean="0">
                <a:solidFill>
                  <a:schemeClr val="tx1"/>
                </a:solidFill>
              </a:rPr>
              <a:t>Организационные мероприятия по безопасному выполнению работ в электроустановках:</a:t>
            </a:r>
            <a:endParaRPr lang="en-US" sz="2800" b="1" dirty="0">
              <a:solidFill>
                <a:schemeClr val="tx1"/>
              </a:solidFill>
            </a:endParaRPr>
          </a:p>
        </p:txBody>
      </p:sp>
      <p:sp>
        <p:nvSpPr>
          <p:cNvPr id="3" name="Содержимое 2"/>
          <p:cNvSpPr>
            <a:spLocks noGrp="1"/>
          </p:cNvSpPr>
          <p:nvPr>
            <p:ph idx="1"/>
          </p:nvPr>
        </p:nvSpPr>
        <p:spPr/>
        <p:txBody>
          <a:bodyPr>
            <a:normAutofit/>
          </a:bodyPr>
          <a:lstStyle/>
          <a:p>
            <a:pPr marL="0" indent="361950">
              <a:buNone/>
            </a:pPr>
            <a:r>
              <a:rPr lang="ru-RU" dirty="0" smtClean="0"/>
              <a:t>- оформление наряда, распоряжения или перечня работ, выполняемых в порядке текущей эксплуатации;</a:t>
            </a:r>
            <a:endParaRPr lang="en-US" dirty="0" smtClean="0"/>
          </a:p>
          <a:p>
            <a:pPr marL="0" indent="361950">
              <a:buNone/>
            </a:pPr>
            <a:r>
              <a:rPr lang="ru-RU" dirty="0" smtClean="0"/>
              <a:t>- выдача разрешения на подготовку рабочего места и допуск к работам;</a:t>
            </a:r>
            <a:endParaRPr lang="en-US" dirty="0" smtClean="0"/>
          </a:p>
          <a:p>
            <a:pPr marL="0" indent="361950">
              <a:buNone/>
            </a:pPr>
            <a:r>
              <a:rPr lang="ru-RU" dirty="0" smtClean="0"/>
              <a:t>- допуск к работе;</a:t>
            </a:r>
            <a:endParaRPr lang="en-US" dirty="0" smtClean="0"/>
          </a:p>
          <a:p>
            <a:pPr marL="0" indent="361950">
              <a:buNone/>
            </a:pPr>
            <a:r>
              <a:rPr lang="ru-RU" dirty="0" smtClean="0"/>
              <a:t>- надзор во время работы;</a:t>
            </a:r>
            <a:endParaRPr lang="en-US" dirty="0" smtClean="0"/>
          </a:p>
          <a:p>
            <a:pPr marL="0" indent="361950">
              <a:buNone/>
            </a:pPr>
            <a:r>
              <a:rPr lang="ru-RU" dirty="0" smtClean="0"/>
              <a:t>- оформление перерыва в работе, перевода на другое место, окончания работы.</a:t>
            </a:r>
            <a:endParaRPr lang="en-US" dirty="0"/>
          </a:p>
        </p:txBody>
      </p:sp>
    </p:spTree>
    <p:extLst>
      <p:ext uri="{BB962C8B-B14F-4D97-AF65-F5344CB8AC3E}">
        <p14:creationId xmlns:p14="http://schemas.microsoft.com/office/powerpoint/2010/main" val="2020242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pPr algn="ctr"/>
            <a:r>
              <a:rPr lang="ru-RU" sz="2300" b="1" spc="50" dirty="0" smtClean="0">
                <a:ln w="11430"/>
                <a:solidFill>
                  <a:schemeClr val="tx1"/>
                </a:solidFill>
                <a:effectLst>
                  <a:outerShdw blurRad="76200" dist="50800" dir="5400000" algn="tl" rotWithShape="0">
                    <a:srgbClr val="000000">
                      <a:alpha val="65000"/>
                    </a:srgbClr>
                  </a:outerShdw>
                </a:effectLst>
              </a:rPr>
              <a:t>Технические мероприятия, обеспечивающие безопасность работ со снятием напряжения</a:t>
            </a:r>
            <a:endParaRPr lang="en-US" sz="2300" b="1" spc="50" dirty="0" smtClean="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77500" lnSpcReduction="20000"/>
          </a:bodyPr>
          <a:lstStyle/>
          <a:p>
            <a:r>
              <a:rPr lang="ru-RU" dirty="0" smtClean="0"/>
              <a:t>а) произведены необходимые отключения и приняты меры, препятствующие подаче напряжения к месту работы вследствие ошибочного или самопроизвольного включения коммутационной аппаратуры;</a:t>
            </a:r>
            <a:endParaRPr lang="en-US" dirty="0" smtClean="0"/>
          </a:p>
          <a:p>
            <a:r>
              <a:rPr lang="ru-RU" dirty="0" smtClean="0"/>
              <a:t>б) на приводах ручного и ключах дистанционного управления коммутационной аппаратурой вывешены запрещающие плакаты;</a:t>
            </a:r>
            <a:endParaRPr lang="en-US" dirty="0" smtClean="0"/>
          </a:p>
          <a:p>
            <a:r>
              <a:rPr lang="ru-RU" dirty="0" smtClean="0"/>
              <a:t>в) проверено отсутствие напряжения на токоведущих частях, на которых должно быть наложено заземление для защиты людей от поражения электрическим током;</a:t>
            </a:r>
            <a:endParaRPr lang="en-US" dirty="0" smtClean="0"/>
          </a:p>
          <a:p>
            <a:r>
              <a:rPr lang="ru-RU" dirty="0" smtClean="0"/>
              <a:t>г) наложено заземление (включены заземляющие ножи, а там, где они отсутствуют, установлены переносные заземления);</a:t>
            </a:r>
            <a:endParaRPr lang="en-US" dirty="0" smtClean="0"/>
          </a:p>
          <a:p>
            <a:r>
              <a:rPr lang="ru-RU" dirty="0" err="1" smtClean="0"/>
              <a:t>д</a:t>
            </a:r>
            <a:r>
              <a:rPr lang="ru-RU" dirty="0" smtClean="0"/>
              <a:t>) вывешены предупреждающие и предписывающие плакаты, ограждены при необходимости рабочие места и оставшиеся под напряжением токоведущие части. </a:t>
            </a:r>
            <a:endParaRPr lang="en-US" dirty="0"/>
          </a:p>
        </p:txBody>
      </p:sp>
    </p:spTree>
    <p:extLst>
      <p:ext uri="{BB962C8B-B14F-4D97-AF65-F5344CB8AC3E}">
        <p14:creationId xmlns:p14="http://schemas.microsoft.com/office/powerpoint/2010/main" val="3643742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0"/>
          </a:xfrm>
        </p:spPr>
        <p:txBody>
          <a:bodyPr>
            <a:normAutofit/>
          </a:bodyPr>
          <a:lstStyle/>
          <a:p>
            <a:pPr algn="ctr"/>
            <a:r>
              <a:rPr lang="ru-RU" sz="2800" b="1" dirty="0"/>
              <a:t>ГОСТ </a:t>
            </a:r>
            <a:r>
              <a:rPr lang="ru-RU" sz="2800" b="1" dirty="0" smtClean="0"/>
              <a:t>12.1.009-2009</a:t>
            </a:r>
            <a:br>
              <a:rPr lang="ru-RU" sz="2800" b="1" dirty="0" smtClean="0"/>
            </a:br>
            <a:r>
              <a:rPr lang="ru-RU" sz="2800" b="1" dirty="0" smtClean="0">
                <a:solidFill>
                  <a:schemeClr val="tx1"/>
                </a:solidFill>
              </a:rPr>
              <a:t>Основные термины и определения электробезопасности</a:t>
            </a:r>
            <a:endParaRPr lang="ru-RU" sz="2800" b="1" dirty="0">
              <a:solidFill>
                <a:schemeClr val="tx1"/>
              </a:solidFill>
            </a:endParaRPr>
          </a:p>
        </p:txBody>
      </p:sp>
      <p:sp>
        <p:nvSpPr>
          <p:cNvPr id="3" name="Объект 2"/>
          <p:cNvSpPr>
            <a:spLocks noGrp="1"/>
          </p:cNvSpPr>
          <p:nvPr>
            <p:ph idx="1"/>
          </p:nvPr>
        </p:nvSpPr>
        <p:spPr>
          <a:xfrm>
            <a:off x="251520" y="1916832"/>
            <a:ext cx="8229600" cy="4320480"/>
          </a:xfrm>
        </p:spPr>
        <p:txBody>
          <a:bodyPr>
            <a:normAutofit lnSpcReduction="10000"/>
          </a:bodyPr>
          <a:lstStyle/>
          <a:p>
            <a:pPr marL="0" indent="0">
              <a:buNone/>
            </a:pPr>
            <a:r>
              <a:rPr lang="ru-RU" sz="1800" dirty="0" smtClean="0"/>
              <a:t>Если оборудование питается электроэнергией, то оно </a:t>
            </a:r>
            <a:r>
              <a:rPr lang="ru-RU" sz="1800" dirty="0"/>
              <a:t>должно быть </a:t>
            </a:r>
            <a:r>
              <a:rPr lang="ru-RU" sz="1800" dirty="0" smtClean="0"/>
              <a:t>спроектировано, </a:t>
            </a:r>
            <a:r>
              <a:rPr lang="ru-RU" sz="1800" dirty="0"/>
              <a:t>изготовлено и оснащено таким </a:t>
            </a:r>
            <a:r>
              <a:rPr lang="ru-RU" sz="1800" dirty="0" smtClean="0"/>
              <a:t>образом, чтобы </a:t>
            </a:r>
            <a:r>
              <a:rPr lang="ru-RU" sz="1800" dirty="0"/>
              <a:t>предупредить все опасности </a:t>
            </a:r>
            <a:r>
              <a:rPr lang="ru-RU" sz="1800" dirty="0" smtClean="0"/>
              <a:t>поражения электрическим током.</a:t>
            </a:r>
          </a:p>
          <a:p>
            <a:pPr marL="0" indent="0">
              <a:buNone/>
            </a:pPr>
            <a:endParaRPr lang="ru-RU" sz="1800" dirty="0" smtClean="0"/>
          </a:p>
          <a:p>
            <a:pPr marL="0" indent="0">
              <a:buNone/>
            </a:pPr>
            <a:r>
              <a:rPr lang="ru-RU" sz="1800" u="sng" dirty="0" smtClean="0"/>
              <a:t>Источники электрической опасности:</a:t>
            </a:r>
          </a:p>
          <a:p>
            <a:pPr>
              <a:buFontTx/>
              <a:buChar char="-"/>
            </a:pPr>
            <a:r>
              <a:rPr lang="ru-RU" sz="1800" dirty="0" smtClean="0"/>
              <a:t>Воздушные ЛЭП до и выше 1000 В;</a:t>
            </a:r>
          </a:p>
          <a:p>
            <a:pPr>
              <a:buFontTx/>
              <a:buChar char="-"/>
            </a:pPr>
            <a:r>
              <a:rPr lang="ru-RU" sz="1800" dirty="0" smtClean="0"/>
              <a:t>Внутренние сети производственных помещений;</a:t>
            </a:r>
          </a:p>
          <a:p>
            <a:pPr>
              <a:buFontTx/>
              <a:buChar char="-"/>
            </a:pPr>
            <a:r>
              <a:rPr lang="ru-RU" sz="1800" dirty="0" smtClean="0"/>
              <a:t>Трансформаторы;</a:t>
            </a:r>
          </a:p>
          <a:p>
            <a:pPr>
              <a:buFontTx/>
              <a:buChar char="-"/>
            </a:pPr>
            <a:r>
              <a:rPr lang="ru-RU" sz="1800" dirty="0" smtClean="0"/>
              <a:t>Распределительные устройства до и выше 1000В;</a:t>
            </a:r>
          </a:p>
          <a:p>
            <a:pPr>
              <a:buFontTx/>
              <a:buChar char="-"/>
            </a:pPr>
            <a:r>
              <a:rPr lang="ru-RU" sz="1800" dirty="0" err="1" smtClean="0"/>
              <a:t>Электроприемники</a:t>
            </a:r>
            <a:r>
              <a:rPr lang="ru-RU" sz="1800" dirty="0" smtClean="0"/>
              <a:t> (электропривод машин и механизмов, электросварочные агрегаты, электротермические и электрохимические установки, электроосветительные установки, установки электростатического и электромагнитного поля, электрофильтры, установки искровой обработки, электронные и вычислительные машины и др.)</a:t>
            </a:r>
          </a:p>
          <a:p>
            <a:pPr>
              <a:buFontTx/>
              <a:buChar char="-"/>
            </a:pPr>
            <a:endParaRPr lang="ru-RU" sz="1800"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4</a:t>
            </a:fld>
            <a:endParaRPr lang="en-US"/>
          </a:p>
        </p:txBody>
      </p:sp>
    </p:spTree>
    <p:extLst>
      <p:ext uri="{BB962C8B-B14F-4D97-AF65-F5344CB8AC3E}">
        <p14:creationId xmlns:p14="http://schemas.microsoft.com/office/powerpoint/2010/main" val="1770508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80268078-7C63-40C9-97FB-19ED1922B3DB}" type="slidenum">
              <a:rPr lang="en-US" smtClean="0"/>
              <a:pPr/>
              <a:t>40</a:t>
            </a:fld>
            <a:endParaRPr lang="en-US"/>
          </a:p>
        </p:txBody>
      </p:sp>
      <p:pic>
        <p:nvPicPr>
          <p:cNvPr id="10242" name="Picture 2" descr="http://pbrb.ru/upload/medialibrary/b65/b65b67a07ea476f7abcd96171d2368f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3" y="31366"/>
            <a:ext cx="4627985" cy="68266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ecocontrol-centr.ru/components/com_jshopping/files/img_products/full_47401f3565d7bd17d140be70f86fb7b4.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93797" y="31366"/>
            <a:ext cx="4553364" cy="68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74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360040"/>
          </a:xfrm>
        </p:spPr>
        <p:txBody>
          <a:bodyPr>
            <a:normAutofit fontScale="90000"/>
          </a:bodyPr>
          <a:lstStyle/>
          <a:p>
            <a:pPr algn="ctr"/>
            <a:r>
              <a:rPr lang="ru-RU" sz="3200" b="1" dirty="0" smtClean="0">
                <a:solidFill>
                  <a:schemeClr val="tx1"/>
                </a:solidFill>
              </a:rPr>
              <a:t>Средства защиты от поражения электротоком.</a:t>
            </a:r>
            <a:endParaRPr lang="en-US" sz="3200" b="1" dirty="0">
              <a:solidFill>
                <a:schemeClr val="tx1"/>
              </a:solidFill>
            </a:endParaRPr>
          </a:p>
        </p:txBody>
      </p:sp>
      <p:graphicFrame>
        <p:nvGraphicFramePr>
          <p:cNvPr id="4" name="Схема 3"/>
          <p:cNvGraphicFramePr/>
          <p:nvPr>
            <p:extLst>
              <p:ext uri="{D42A27DB-BD31-4B8C-83A1-F6EECF244321}">
                <p14:modId xmlns:p14="http://schemas.microsoft.com/office/powerpoint/2010/main" val="2884686330"/>
              </p:ext>
            </p:extLst>
          </p:nvPr>
        </p:nvGraphicFramePr>
        <p:xfrm>
          <a:off x="611560" y="1052736"/>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467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504056"/>
          </a:xfrm>
        </p:spPr>
        <p:txBody>
          <a:bodyPr>
            <a:normAutofit fontScale="90000"/>
          </a:bodyPr>
          <a:lstStyle/>
          <a:p>
            <a:pPr algn="ctr"/>
            <a:r>
              <a:rPr lang="ru-RU" sz="2000" b="1" dirty="0" smtClean="0">
                <a:solidFill>
                  <a:schemeClr val="tx1"/>
                </a:solidFill>
              </a:rPr>
              <a:t>Основные электрозащитные средства</a:t>
            </a:r>
            <a:r>
              <a:rPr lang="en-US" sz="2000" dirty="0" smtClean="0">
                <a:solidFill>
                  <a:schemeClr val="tx1"/>
                </a:solidFill>
              </a:rPr>
              <a:t/>
            </a:r>
            <a:br>
              <a:rPr lang="en-US" sz="2000" dirty="0" smtClean="0">
                <a:solidFill>
                  <a:schemeClr val="tx1"/>
                </a:solidFill>
              </a:rPr>
            </a:br>
            <a:r>
              <a:rPr lang="ru-RU" sz="2000" b="1" dirty="0" smtClean="0">
                <a:solidFill>
                  <a:schemeClr val="tx1"/>
                </a:solidFill>
              </a:rPr>
              <a:t>для работы в электроустановках</a:t>
            </a:r>
            <a:endParaRPr lang="en-US" sz="20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40242547"/>
              </p:ext>
            </p:extLst>
          </p:nvPr>
        </p:nvGraphicFramePr>
        <p:xfrm>
          <a:off x="467544" y="890673"/>
          <a:ext cx="8208912" cy="2598464"/>
        </p:xfrm>
        <a:graphic>
          <a:graphicData uri="http://schemas.openxmlformats.org/drawingml/2006/table">
            <a:tbl>
              <a:tblPr>
                <a:tableStyleId>{2D5ABB26-0587-4C30-8999-92F81FD0307C}</a:tableStyleId>
              </a:tblPr>
              <a:tblGrid>
                <a:gridCol w="3384376"/>
                <a:gridCol w="4824536"/>
              </a:tblGrid>
              <a:tr h="241431">
                <a:tc>
                  <a:txBody>
                    <a:bodyPr/>
                    <a:lstStyle/>
                    <a:p>
                      <a:pPr indent="450215" algn="just">
                        <a:spcAft>
                          <a:spcPts val="0"/>
                        </a:spcAft>
                      </a:pPr>
                      <a:r>
                        <a:rPr lang="ru-RU" sz="1600" b="1" dirty="0"/>
                        <a:t>До 1000 В (включительно)</a:t>
                      </a:r>
                      <a:endParaRPr lang="en-US" sz="1600" b="1"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spcAft>
                          <a:spcPts val="0"/>
                        </a:spcAft>
                      </a:pPr>
                      <a:r>
                        <a:rPr lang="ru-RU" sz="1600" b="1" dirty="0"/>
                        <a:t>Выше 1000В </a:t>
                      </a:r>
                      <a:endParaRPr lang="en-US" sz="1600" b="1" dirty="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31">
                <a:tc>
                  <a:txBody>
                    <a:bodyPr/>
                    <a:lstStyle/>
                    <a:p>
                      <a:pPr marL="90170" algn="just">
                        <a:spcAft>
                          <a:spcPts val="0"/>
                        </a:spcAft>
                      </a:pPr>
                      <a:r>
                        <a:rPr lang="ru-RU" sz="1600"/>
                        <a:t>Изолирующие штанги </a:t>
                      </a:r>
                      <a:endParaRPr lang="en-US" sz="160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algn="just">
                        <a:spcAft>
                          <a:spcPts val="0"/>
                        </a:spcAft>
                      </a:pPr>
                      <a:r>
                        <a:rPr lang="ru-RU" sz="1600"/>
                        <a:t>Изолирующие штанги всех видов </a:t>
                      </a:r>
                      <a:endParaRPr lang="en-US" sz="160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31">
                <a:tc>
                  <a:txBody>
                    <a:bodyPr/>
                    <a:lstStyle/>
                    <a:p>
                      <a:pPr marL="90170" algn="just">
                        <a:spcAft>
                          <a:spcPts val="0"/>
                        </a:spcAft>
                      </a:pPr>
                      <a:r>
                        <a:rPr lang="ru-RU" sz="1600" dirty="0"/>
                        <a:t>Изолирующие клещи </a:t>
                      </a:r>
                      <a:endParaRPr lang="en-US" sz="1600"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algn="just">
                        <a:spcAft>
                          <a:spcPts val="0"/>
                        </a:spcAft>
                      </a:pPr>
                      <a:r>
                        <a:rPr lang="ru-RU" sz="1600"/>
                        <a:t>Изолирующие клещи </a:t>
                      </a:r>
                      <a:endParaRPr lang="en-US" sz="160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31">
                <a:tc>
                  <a:txBody>
                    <a:bodyPr/>
                    <a:lstStyle/>
                    <a:p>
                      <a:pPr marL="90170" algn="just">
                        <a:spcAft>
                          <a:spcPts val="0"/>
                        </a:spcAft>
                      </a:pPr>
                      <a:r>
                        <a:rPr lang="ru-RU" sz="1600" dirty="0"/>
                        <a:t>Электроизмерительные клещи </a:t>
                      </a:r>
                      <a:endParaRPr lang="en-US" sz="1600"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algn="just">
                        <a:spcAft>
                          <a:spcPts val="0"/>
                        </a:spcAft>
                      </a:pPr>
                      <a:r>
                        <a:rPr lang="ru-RU" sz="1600"/>
                        <a:t>Электроизмерительные клещи </a:t>
                      </a:r>
                      <a:endParaRPr lang="en-US" sz="160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31">
                <a:tc>
                  <a:txBody>
                    <a:bodyPr/>
                    <a:lstStyle/>
                    <a:p>
                      <a:pPr marL="90170" algn="just">
                        <a:spcAft>
                          <a:spcPts val="0"/>
                        </a:spcAft>
                      </a:pPr>
                      <a:r>
                        <a:rPr lang="ru-RU" sz="1600"/>
                        <a:t>Указатели напряжения </a:t>
                      </a:r>
                      <a:endParaRPr lang="en-US" sz="160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algn="just">
                        <a:spcAft>
                          <a:spcPts val="0"/>
                        </a:spcAft>
                      </a:pPr>
                      <a:r>
                        <a:rPr lang="ru-RU" sz="1600"/>
                        <a:t>Указатели напряжения </a:t>
                      </a:r>
                      <a:endParaRPr lang="en-US" sz="160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9164">
                <a:tc>
                  <a:txBody>
                    <a:bodyPr/>
                    <a:lstStyle/>
                    <a:p>
                      <a:pPr marL="90170" algn="just">
                        <a:spcAft>
                          <a:spcPts val="0"/>
                        </a:spcAft>
                      </a:pPr>
                      <a:r>
                        <a:rPr lang="ru-RU" sz="1600" dirty="0"/>
                        <a:t>Диэлектрические перчатки </a:t>
                      </a:r>
                      <a:endParaRPr lang="en-US" sz="1600" dirty="0"/>
                    </a:p>
                    <a:p>
                      <a:pPr marL="90170" algn="l">
                        <a:spcAft>
                          <a:spcPts val="0"/>
                        </a:spcAft>
                      </a:pPr>
                      <a:r>
                        <a:rPr lang="ru-RU" sz="1600" dirty="0"/>
                        <a:t>Инструмент с изоляционным покрытием </a:t>
                      </a:r>
                      <a:endParaRPr lang="en-US" sz="1600"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algn="just">
                        <a:spcAft>
                          <a:spcPts val="0"/>
                        </a:spcAft>
                      </a:pPr>
                      <a:r>
                        <a:rPr lang="ru-RU" sz="1600" dirty="0"/>
                        <a:t>Устройства для создания безопасных условий труда при проведении испытаний и измерений в электроустановках (указатели напряжения для </a:t>
                      </a:r>
                      <a:r>
                        <a:rPr lang="ru-RU" sz="1600" dirty="0" err="1"/>
                        <a:t>фазировки</a:t>
                      </a:r>
                      <a:r>
                        <a:rPr lang="ru-RU" sz="1600" dirty="0"/>
                        <a:t>, указатели повреждения кабелей и др.) </a:t>
                      </a:r>
                      <a:endParaRPr lang="en-US" sz="1600" dirty="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Заголовок 1"/>
          <p:cNvSpPr txBox="1">
            <a:spLocks/>
          </p:cNvSpPr>
          <p:nvPr/>
        </p:nvSpPr>
        <p:spPr>
          <a:xfrm>
            <a:off x="539552" y="3501008"/>
            <a:ext cx="8229600" cy="5040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ru-RU" sz="1800" b="1" dirty="0" smtClean="0">
                <a:solidFill>
                  <a:schemeClr val="tx1"/>
                </a:solidFill>
              </a:rPr>
              <a:t>Дополнительные электрозащитные средства </a:t>
            </a:r>
          </a:p>
          <a:p>
            <a:pPr algn="ctr"/>
            <a:r>
              <a:rPr lang="ru-RU" sz="1800" b="1" dirty="0" smtClean="0">
                <a:solidFill>
                  <a:schemeClr val="tx1"/>
                </a:solidFill>
              </a:rPr>
              <a:t>для работы в электроустановках</a:t>
            </a:r>
            <a:endParaRPr lang="en-US" sz="18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34106394"/>
              </p:ext>
            </p:extLst>
          </p:nvPr>
        </p:nvGraphicFramePr>
        <p:xfrm>
          <a:off x="529136" y="4005064"/>
          <a:ext cx="8208912" cy="2376264"/>
        </p:xfrm>
        <a:graphic>
          <a:graphicData uri="http://schemas.openxmlformats.org/drawingml/2006/table">
            <a:tbl>
              <a:tblPr>
                <a:tableStyleId>{2D5ABB26-0587-4C30-8999-92F81FD0307C}</a:tableStyleId>
              </a:tblPr>
              <a:tblGrid>
                <a:gridCol w="4104456"/>
                <a:gridCol w="4104456"/>
              </a:tblGrid>
              <a:tr h="310839">
                <a:tc>
                  <a:txBody>
                    <a:bodyPr/>
                    <a:lstStyle/>
                    <a:p>
                      <a:pPr indent="450215" algn="just">
                        <a:spcAft>
                          <a:spcPts val="0"/>
                        </a:spcAft>
                      </a:pPr>
                      <a:r>
                        <a:rPr lang="ru-RU" sz="1600" b="1" dirty="0"/>
                        <a:t>До 1000 В (включительно)</a:t>
                      </a:r>
                      <a:endParaRPr lang="en-US" sz="1600" b="1"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spcAft>
                          <a:spcPts val="0"/>
                        </a:spcAft>
                      </a:pPr>
                      <a:r>
                        <a:rPr lang="ru-RU" sz="1600" b="1" dirty="0"/>
                        <a:t>Выше 1000В </a:t>
                      </a:r>
                      <a:endParaRPr lang="en-US" sz="1600" b="1" dirty="0">
                        <a:latin typeface="+mn-lt"/>
                        <a:ea typeface="Times New Roman"/>
                      </a:endParaRPr>
                    </a:p>
                  </a:txBody>
                  <a:tcPr marL="12010" marR="12010" marT="12010" marB="12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5425">
                <a:tc>
                  <a:txBody>
                    <a:bodyPr/>
                    <a:lstStyle/>
                    <a:p>
                      <a:pPr marL="173038" indent="0" algn="l" defTabSz="914400" rtl="0" eaLnBrk="1" latinLnBrk="0" hangingPunct="1"/>
                      <a:r>
                        <a:rPr lang="ru-RU" sz="1600" kern="1200" dirty="0" smtClean="0">
                          <a:solidFill>
                            <a:schemeClr val="tx1"/>
                          </a:solidFill>
                          <a:latin typeface="+mn-lt"/>
                          <a:ea typeface="+mn-ea"/>
                          <a:cs typeface="+mn-cs"/>
                        </a:rPr>
                        <a:t>диэлектрические галоши;</a:t>
                      </a:r>
                      <a:endParaRPr lang="en-US" sz="1600" kern="1200" dirty="0" smtClean="0">
                        <a:solidFill>
                          <a:schemeClr val="tx1"/>
                        </a:solidFill>
                        <a:latin typeface="+mn-lt"/>
                        <a:ea typeface="+mn-ea"/>
                        <a:cs typeface="+mn-cs"/>
                      </a:endParaRPr>
                    </a:p>
                    <a:p>
                      <a:pPr marL="173038" indent="0" algn="l" defTabSz="914400" rtl="0" eaLnBrk="1" latinLnBrk="0" hangingPunct="1"/>
                      <a:r>
                        <a:rPr lang="ru-RU" sz="1600" kern="1200" dirty="0" smtClean="0">
                          <a:solidFill>
                            <a:schemeClr val="tx1"/>
                          </a:solidFill>
                          <a:latin typeface="+mn-lt"/>
                          <a:ea typeface="+mn-ea"/>
                          <a:cs typeface="+mn-cs"/>
                        </a:rPr>
                        <a:t>диэлектрические ковры и изолирующие подставки;</a:t>
                      </a:r>
                      <a:endParaRPr lang="en-US" sz="1600" kern="1200" dirty="0" smtClean="0">
                        <a:solidFill>
                          <a:schemeClr val="tx1"/>
                        </a:solidFill>
                        <a:latin typeface="+mn-lt"/>
                        <a:ea typeface="+mn-ea"/>
                        <a:cs typeface="+mn-cs"/>
                      </a:endParaRPr>
                    </a:p>
                    <a:p>
                      <a:pPr marL="173038" indent="0" algn="l" defTabSz="914400" rtl="0" eaLnBrk="1" latinLnBrk="0" hangingPunct="1"/>
                      <a:r>
                        <a:rPr lang="ru-RU" sz="1600" kern="1200" dirty="0" smtClean="0">
                          <a:solidFill>
                            <a:schemeClr val="tx1"/>
                          </a:solidFill>
                          <a:latin typeface="+mn-lt"/>
                          <a:ea typeface="+mn-ea"/>
                          <a:cs typeface="+mn-cs"/>
                        </a:rPr>
                        <a:t>изолирующие колпаки, покрытия и накладки;</a:t>
                      </a:r>
                      <a:endParaRPr lang="en-US" sz="1600" kern="1200" dirty="0" smtClean="0">
                        <a:solidFill>
                          <a:schemeClr val="tx1"/>
                        </a:solidFill>
                        <a:latin typeface="+mn-lt"/>
                        <a:ea typeface="+mn-ea"/>
                        <a:cs typeface="+mn-cs"/>
                      </a:endParaRPr>
                    </a:p>
                    <a:p>
                      <a:pPr marL="173038" indent="0" algn="l" defTabSz="914400" rtl="0" eaLnBrk="1" latinLnBrk="0" hangingPunct="1"/>
                      <a:r>
                        <a:rPr lang="ru-RU" sz="1600" kern="1200" dirty="0" smtClean="0">
                          <a:solidFill>
                            <a:schemeClr val="tx1"/>
                          </a:solidFill>
                          <a:latin typeface="+mn-lt"/>
                          <a:ea typeface="+mn-ea"/>
                          <a:cs typeface="+mn-cs"/>
                        </a:rPr>
                        <a:t>лестницы приставные, стремянки изолирующие стеклопластиковые.</a:t>
                      </a:r>
                      <a:endParaRPr lang="en-US" sz="1600" kern="1200" dirty="0" smtClean="0">
                        <a:solidFill>
                          <a:schemeClr val="tx1"/>
                        </a:solidFill>
                        <a:latin typeface="+mn-lt"/>
                        <a:ea typeface="+mn-ea"/>
                        <a:cs typeface="+mn-cs"/>
                      </a:endParaRPr>
                    </a:p>
                    <a:p>
                      <a:pPr marL="90170" algn="just">
                        <a:spcAft>
                          <a:spcPts val="0"/>
                        </a:spcAft>
                      </a:pPr>
                      <a:endParaRPr lang="en-US" sz="1600"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0"/>
                      <a:r>
                        <a:rPr lang="ru-RU" sz="1600" kern="1200" dirty="0" smtClean="0">
                          <a:solidFill>
                            <a:schemeClr val="tx1"/>
                          </a:solidFill>
                          <a:latin typeface="+mn-lt"/>
                          <a:ea typeface="+mn-ea"/>
                          <a:cs typeface="+mn-cs"/>
                        </a:rPr>
                        <a:t>диэлектрические перчатки и боты;</a:t>
                      </a:r>
                    </a:p>
                    <a:p>
                      <a:pPr marL="173038" indent="0"/>
                      <a:r>
                        <a:rPr lang="ru-RU" sz="1600" kern="1200" dirty="0" smtClean="0">
                          <a:solidFill>
                            <a:schemeClr val="tx1"/>
                          </a:solidFill>
                          <a:latin typeface="+mn-lt"/>
                          <a:ea typeface="+mn-ea"/>
                          <a:cs typeface="+mn-cs"/>
                        </a:rPr>
                        <a:t> диэлектрические ковры и изолирующие подставки;</a:t>
                      </a:r>
                      <a:endParaRPr lang="en-US" sz="1600" kern="1200" dirty="0" smtClean="0">
                        <a:solidFill>
                          <a:schemeClr val="tx1"/>
                        </a:solidFill>
                        <a:latin typeface="+mn-lt"/>
                        <a:ea typeface="+mn-ea"/>
                        <a:cs typeface="+mn-cs"/>
                      </a:endParaRPr>
                    </a:p>
                    <a:p>
                      <a:pPr marL="173038" indent="0"/>
                      <a:r>
                        <a:rPr lang="ru-RU" sz="1600" kern="1200" dirty="0" smtClean="0">
                          <a:solidFill>
                            <a:schemeClr val="tx1"/>
                          </a:solidFill>
                          <a:latin typeface="+mn-lt"/>
                          <a:ea typeface="+mn-ea"/>
                          <a:cs typeface="+mn-cs"/>
                        </a:rPr>
                        <a:t>изолирующие колпаки и накладки;</a:t>
                      </a:r>
                      <a:endParaRPr lang="en-US" sz="1600" kern="1200" dirty="0" smtClean="0">
                        <a:solidFill>
                          <a:schemeClr val="tx1"/>
                        </a:solidFill>
                        <a:latin typeface="+mn-lt"/>
                        <a:ea typeface="+mn-ea"/>
                        <a:cs typeface="+mn-cs"/>
                      </a:endParaRPr>
                    </a:p>
                    <a:p>
                      <a:pPr marL="173038" indent="0"/>
                      <a:r>
                        <a:rPr lang="ru-RU" sz="1600" kern="1200" dirty="0" smtClean="0">
                          <a:solidFill>
                            <a:schemeClr val="tx1"/>
                          </a:solidFill>
                          <a:latin typeface="+mn-lt"/>
                          <a:ea typeface="+mn-ea"/>
                          <a:cs typeface="+mn-cs"/>
                        </a:rPr>
                        <a:t>штанги для переноса и выравнивания потенциала;</a:t>
                      </a:r>
                      <a:endParaRPr lang="en-US" sz="1600" kern="1200" dirty="0" smtClean="0">
                        <a:solidFill>
                          <a:schemeClr val="tx1"/>
                        </a:solidFill>
                        <a:latin typeface="+mn-lt"/>
                        <a:ea typeface="+mn-ea"/>
                        <a:cs typeface="+mn-cs"/>
                      </a:endParaRPr>
                    </a:p>
                    <a:p>
                      <a:pPr marL="173038" indent="0"/>
                      <a:r>
                        <a:rPr lang="ru-RU" sz="1600" kern="1200" dirty="0" smtClean="0">
                          <a:solidFill>
                            <a:schemeClr val="tx1"/>
                          </a:solidFill>
                          <a:latin typeface="+mn-lt"/>
                          <a:ea typeface="+mn-ea"/>
                          <a:cs typeface="+mn-cs"/>
                        </a:rPr>
                        <a:t>лестницы приставные, стремянки изолирующие  стеклопластиковые.</a:t>
                      </a:r>
                      <a:endParaRPr lang="en-US" sz="1600" dirty="0">
                        <a:latin typeface="+mn-lt"/>
                        <a:ea typeface="Times New Roman"/>
                      </a:endParaRPr>
                    </a:p>
                  </a:txBody>
                  <a:tcPr marL="12010" marR="12010" marT="12010" marB="12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4568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Плакаты и знаки электробезопасности</a:t>
            </a:r>
            <a:endParaRPr lang="en-US" sz="2800" b="1" dirty="0">
              <a:solidFill>
                <a:schemeClr val="tx1"/>
              </a:solidFill>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B2AAEB10-377E-43FA-8F51-CC8EA0C362C4}" type="slidenum">
              <a:rPr lang="en-US" smtClean="0"/>
              <a:pPr/>
              <a:t>43</a:t>
            </a:fld>
            <a:endParaRPr lang="en-US"/>
          </a:p>
        </p:txBody>
      </p:sp>
      <p:graphicFrame>
        <p:nvGraphicFramePr>
          <p:cNvPr id="3" name="Таблица 2"/>
          <p:cNvGraphicFramePr>
            <a:graphicFrameLocks noGrp="1"/>
          </p:cNvGraphicFramePr>
          <p:nvPr>
            <p:extLst>
              <p:ext uri="{D42A27DB-BD31-4B8C-83A1-F6EECF244321}">
                <p14:modId xmlns:p14="http://schemas.microsoft.com/office/powerpoint/2010/main" val="1585670982"/>
              </p:ext>
            </p:extLst>
          </p:nvPr>
        </p:nvGraphicFramePr>
        <p:xfrm>
          <a:off x="467544" y="651116"/>
          <a:ext cx="7104112" cy="5103740"/>
        </p:xfrm>
        <a:graphic>
          <a:graphicData uri="http://schemas.openxmlformats.org/drawingml/2006/table">
            <a:tbl>
              <a:tblPr firstRow="1" bandRow="1">
                <a:tableStyleId>{2D5ABB26-0587-4C30-8999-92F81FD0307C}</a:tableStyleId>
              </a:tblPr>
              <a:tblGrid>
                <a:gridCol w="2952328"/>
                <a:gridCol w="4151784"/>
              </a:tblGrid>
              <a:tr h="37084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Плакаты </a:t>
                      </a:r>
                      <a:r>
                        <a:rPr lang="ru-RU" sz="1800" b="1" dirty="0" smtClean="0">
                          <a:solidFill>
                            <a:schemeClr val="tx1"/>
                          </a:solidFill>
                          <a:latin typeface="Times New Roman" pitchFamily="18" charset="0"/>
                          <a:cs typeface="Times New Roman" pitchFamily="18" charset="0"/>
                        </a:rPr>
                        <a:t>ЗАПРЕЩАЮЩИЕ</a:t>
                      </a:r>
                      <a:endParaRPr lang="ru-RU"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6946">
                <a:tc>
                  <a:txBody>
                    <a:bodyPr/>
                    <a:lstStyle/>
                    <a:p>
                      <a:endParaRPr lang="ru-R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9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ru-RU" dirty="0" smtClean="0"/>
                        <a:t>Знаки</a:t>
                      </a:r>
                      <a:r>
                        <a:rPr lang="ru-RU" baseline="0" dirty="0" smtClean="0"/>
                        <a:t> </a:t>
                      </a:r>
                      <a:r>
                        <a:rPr lang="ru-RU" b="1" baseline="0" dirty="0" smtClean="0"/>
                        <a:t>ПРЕДУПРЕЖДАЮЩИЕ</a:t>
                      </a:r>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Плакаты </a:t>
                      </a:r>
                      <a:r>
                        <a:rPr lang="ru-RU" b="1" dirty="0" smtClean="0"/>
                        <a:t>ПРЕДУПРЕЖДАУЮЩИЕ</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Плакаты </a:t>
                      </a:r>
                      <a:r>
                        <a:rPr lang="ru-RU" b="1" dirty="0" smtClean="0"/>
                        <a:t>ПРЕДПИСЫВАЮЩИЕ</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2666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ru-RU"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Плакаты</a:t>
                      </a:r>
                      <a:r>
                        <a:rPr lang="ru-RU" b="1" baseline="0" dirty="0" smtClean="0"/>
                        <a:t> УКАЗЫВАЮЩИЕ</a:t>
                      </a:r>
                      <a:endParaRPr lang="ru-RU"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16389" name="Picture 5"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r="66347" b="50000"/>
          <a:stretch/>
        </p:blipFill>
        <p:spPr bwMode="auto">
          <a:xfrm>
            <a:off x="4339989" y="937630"/>
            <a:ext cx="1317431"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33520" b="79473"/>
          <a:stretch/>
        </p:blipFill>
        <p:spPr bwMode="auto">
          <a:xfrm>
            <a:off x="5702116" y="963199"/>
            <a:ext cx="2602535" cy="660846"/>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64778" t="50000" b="30415"/>
          <a:stretch/>
        </p:blipFill>
        <p:spPr bwMode="auto">
          <a:xfrm>
            <a:off x="5702116" y="1742492"/>
            <a:ext cx="1378852" cy="630525"/>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38761" t="24043" r="41316" b="52988"/>
          <a:stretch/>
        </p:blipFill>
        <p:spPr bwMode="auto">
          <a:xfrm>
            <a:off x="611560" y="3365247"/>
            <a:ext cx="987247" cy="936021"/>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65098" t="22395" b="53972"/>
          <a:stretch/>
        </p:blipFill>
        <p:spPr bwMode="auto">
          <a:xfrm>
            <a:off x="3632366" y="3106473"/>
            <a:ext cx="1366338" cy="760858"/>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34092" b="28483"/>
          <a:stretch/>
        </p:blipFill>
        <p:spPr bwMode="auto">
          <a:xfrm>
            <a:off x="5101459" y="3140545"/>
            <a:ext cx="2580166" cy="692713"/>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http://www.ognetika.com/assets/files/2012/11/image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7361" t="72786" r="40039" b="4242"/>
          <a:stretch/>
        </p:blipFill>
        <p:spPr bwMode="auto">
          <a:xfrm>
            <a:off x="3612257" y="4471220"/>
            <a:ext cx="2059173" cy="7395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3" cstate="print"/>
          <a:srcRect/>
          <a:stretch>
            <a:fillRect/>
          </a:stretch>
        </p:blipFill>
        <p:spPr bwMode="auto">
          <a:xfrm>
            <a:off x="4499992" y="5733256"/>
            <a:ext cx="1429522" cy="693943"/>
          </a:xfrm>
          <a:prstGeom prst="rect">
            <a:avLst/>
          </a:prstGeom>
          <a:noFill/>
          <a:ln w="9525">
            <a:noFill/>
            <a:miter lim="800000"/>
            <a:headEnd/>
            <a:tailEnd/>
          </a:ln>
        </p:spPr>
      </p:pic>
    </p:spTree>
    <p:extLst>
      <p:ext uri="{BB962C8B-B14F-4D97-AF65-F5344CB8AC3E}">
        <p14:creationId xmlns:p14="http://schemas.microsoft.com/office/powerpoint/2010/main" val="872079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70885CC8-8F44-4A21-8745-9F00B8BF3831}" type="slidenum">
              <a:rPr lang="en-US" smtClean="0"/>
              <a:pPr/>
              <a:t>44</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2951924492"/>
              </p:ext>
            </p:extLst>
          </p:nvPr>
        </p:nvGraphicFramePr>
        <p:xfrm>
          <a:off x="251520" y="188639"/>
          <a:ext cx="8712968" cy="6120682"/>
        </p:xfrm>
        <a:graphic>
          <a:graphicData uri="http://schemas.openxmlformats.org/drawingml/2006/table">
            <a:tbl>
              <a:tblPr firstRow="1" bandRow="1">
                <a:tableStyleId>{5940675A-B579-460E-94D1-54222C63F5DA}</a:tableStyleId>
              </a:tblPr>
              <a:tblGrid>
                <a:gridCol w="1136474"/>
                <a:gridCol w="1239790"/>
                <a:gridCol w="2520280"/>
                <a:gridCol w="1368152"/>
                <a:gridCol w="2448272"/>
              </a:tblGrid>
              <a:tr h="535337">
                <a:tc gridSpan="5">
                  <a:txBody>
                    <a:bodyPr/>
                    <a:lstStyle/>
                    <a:p>
                      <a:pPr algn="ctr"/>
                      <a:r>
                        <a:rPr lang="ru-RU" sz="1400" b="1" dirty="0" smtClean="0"/>
                        <a:t>Классификация электротехнического и электронного оборудования </a:t>
                      </a:r>
                    </a:p>
                    <a:p>
                      <a:pPr algn="ctr"/>
                      <a:r>
                        <a:rPr lang="ru-RU" sz="1400" b="1" dirty="0" smtClean="0"/>
                        <a:t>по способу защиты от поражения электрическим током</a:t>
                      </a:r>
                      <a:endParaRPr lang="en-US" sz="1400" b="1"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63606">
                <a:tc>
                  <a:txBody>
                    <a:bodyPr/>
                    <a:lstStyle/>
                    <a:p>
                      <a:pPr algn="ctr"/>
                      <a:r>
                        <a:rPr lang="ru-RU" sz="1200" dirty="0" smtClean="0"/>
                        <a:t>Класс по ГОСТ 12.2.007.0 Р</a:t>
                      </a:r>
                      <a:r>
                        <a:rPr lang="ru-RU" sz="1200" baseline="0" dirty="0" smtClean="0"/>
                        <a:t> МЭК536</a:t>
                      </a:r>
                      <a:endParaRPr lang="en-US" sz="1200" dirty="0">
                        <a:solidFill>
                          <a:schemeClr val="tx1"/>
                        </a:solidFill>
                      </a:endParaRPr>
                    </a:p>
                  </a:txBody>
                  <a:tcPr anchor="ctr"/>
                </a:tc>
                <a:tc>
                  <a:txBody>
                    <a:bodyPr/>
                    <a:lstStyle/>
                    <a:p>
                      <a:pPr algn="ctr"/>
                      <a:r>
                        <a:rPr lang="ru-RU" sz="1200" dirty="0" smtClean="0"/>
                        <a:t>Маркировка</a:t>
                      </a:r>
                      <a:endParaRPr lang="en-US" sz="1200" dirty="0">
                        <a:solidFill>
                          <a:schemeClr val="tx1"/>
                        </a:solidFill>
                      </a:endParaRPr>
                    </a:p>
                  </a:txBody>
                  <a:tcPr anchor="ctr"/>
                </a:tc>
                <a:tc>
                  <a:txBody>
                    <a:bodyPr/>
                    <a:lstStyle/>
                    <a:p>
                      <a:pPr algn="ctr"/>
                      <a:r>
                        <a:rPr lang="ru-RU" sz="1200" dirty="0" smtClean="0"/>
                        <a:t>Конструктивное исполнение</a:t>
                      </a:r>
                      <a:endParaRPr lang="en-US" sz="12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Назначение</a:t>
                      </a:r>
                      <a:r>
                        <a:rPr lang="ru-RU" sz="1200" baseline="0" dirty="0" smtClean="0"/>
                        <a:t> защиты</a:t>
                      </a:r>
                      <a:endParaRPr lang="en-US" sz="1200" dirty="0" smtClean="0"/>
                    </a:p>
                    <a:p>
                      <a:pPr algn="ctr"/>
                      <a:endParaRPr lang="en-US" sz="1200" dirty="0">
                        <a:solidFill>
                          <a:schemeClr val="tx1"/>
                        </a:solidFill>
                      </a:endParaRPr>
                    </a:p>
                  </a:txBody>
                  <a:tcPr anchor="ctr"/>
                </a:tc>
                <a:tc>
                  <a:txBody>
                    <a:bodyPr/>
                    <a:lstStyle/>
                    <a:p>
                      <a:pPr algn="ctr"/>
                      <a:r>
                        <a:rPr lang="ru-RU" sz="1200" dirty="0" smtClean="0"/>
                        <a:t>Условия применения электрооборудования  в электроустановке</a:t>
                      </a:r>
                      <a:endParaRPr lang="en-US" sz="1200" dirty="0">
                        <a:solidFill>
                          <a:schemeClr val="tx1"/>
                        </a:solidFill>
                      </a:endParaRPr>
                    </a:p>
                  </a:txBody>
                  <a:tcPr anchor="ctr"/>
                </a:tc>
              </a:tr>
              <a:tr h="1088518">
                <a:tc>
                  <a:txBody>
                    <a:bodyPr/>
                    <a:lstStyle/>
                    <a:p>
                      <a:pPr algn="ctr"/>
                      <a:r>
                        <a:rPr lang="ru-RU" sz="1200" dirty="0" smtClean="0"/>
                        <a:t>0</a:t>
                      </a:r>
                      <a:endParaRPr lang="en-US" sz="1200" dirty="0">
                        <a:solidFill>
                          <a:schemeClr val="tx1"/>
                        </a:solidFill>
                      </a:endParaRPr>
                    </a:p>
                  </a:txBody>
                  <a:tcPr anchor="ctr"/>
                </a:tc>
                <a:tc>
                  <a:txBody>
                    <a:bodyPr/>
                    <a:lstStyle/>
                    <a:p>
                      <a:endParaRPr lang="en-US" sz="1200" dirty="0">
                        <a:solidFill>
                          <a:schemeClr val="tx1"/>
                        </a:solidFill>
                      </a:endParaRPr>
                    </a:p>
                  </a:txBody>
                  <a:tcPr/>
                </a:tc>
                <a:tc>
                  <a:txBody>
                    <a:bodyPr/>
                    <a:lstStyle/>
                    <a:p>
                      <a:r>
                        <a:rPr lang="ru-RU" sz="1200" dirty="0" smtClean="0"/>
                        <a:t>Кроме рабочей изоляции  дополнительные меры в конструкции не предусмотрены</a:t>
                      </a:r>
                      <a:endParaRPr lang="en-US" sz="1200" dirty="0">
                        <a:solidFill>
                          <a:schemeClr val="tx1"/>
                        </a:solidFill>
                      </a:endParaRPr>
                    </a:p>
                  </a:txBody>
                  <a:tcPr/>
                </a:tc>
                <a:tc>
                  <a:txBody>
                    <a:bodyPr/>
                    <a:lstStyle/>
                    <a:p>
                      <a:r>
                        <a:rPr kumimoji="0" lang="en-US" sz="1200" kern="1200" dirty="0" err="1" smtClean="0"/>
                        <a:t>При</a:t>
                      </a:r>
                      <a:r>
                        <a:rPr kumimoji="0" lang="en-US" sz="1200" kern="1200" dirty="0" smtClean="0"/>
                        <a:t> </a:t>
                      </a:r>
                      <a:r>
                        <a:rPr kumimoji="0" lang="en-US" sz="1200" kern="1200" dirty="0" err="1" smtClean="0"/>
                        <a:t>косвенном</a:t>
                      </a:r>
                      <a:r>
                        <a:rPr kumimoji="0" lang="en-US" sz="1200" kern="1200" dirty="0" smtClean="0"/>
                        <a:t> </a:t>
                      </a:r>
                      <a:r>
                        <a:rPr kumimoji="0" lang="en-US" sz="1200" kern="1200" dirty="0" err="1" smtClean="0"/>
                        <a:t>прикосновении</a:t>
                      </a:r>
                      <a:endParaRPr kumimoji="0" lang="en-US" sz="1200" kern="1200" dirty="0" smtClean="0">
                        <a:solidFill>
                          <a:schemeClr val="tx1"/>
                        </a:solidFill>
                        <a:latin typeface="+mn-lt"/>
                        <a:ea typeface="+mn-ea"/>
                        <a:cs typeface="+mn-cs"/>
                      </a:endParaRPr>
                    </a:p>
                  </a:txBody>
                  <a:tcPr/>
                </a:tc>
                <a:tc>
                  <a:txBody>
                    <a:bodyPr/>
                    <a:lstStyle/>
                    <a:p>
                      <a:r>
                        <a:rPr kumimoji="0" lang="ru-RU" sz="1100" kern="1200" dirty="0" smtClean="0"/>
                        <a:t>Применение в непроводящих помещениях.</a:t>
                      </a:r>
                    </a:p>
                    <a:p>
                      <a:r>
                        <a:rPr kumimoji="0" lang="ru-RU" sz="1100" kern="1200" dirty="0" smtClean="0"/>
                        <a:t>Питание от вторичной обмотки разделительного трансформатора только одного </a:t>
                      </a:r>
                      <a:r>
                        <a:rPr kumimoji="0" lang="ru-RU" sz="1100" kern="1200" dirty="0" err="1" smtClean="0"/>
                        <a:t>электроприемника</a:t>
                      </a:r>
                      <a:endParaRPr lang="en-US" sz="1100" dirty="0">
                        <a:solidFill>
                          <a:schemeClr val="tx1"/>
                        </a:solidFill>
                      </a:endParaRPr>
                    </a:p>
                  </a:txBody>
                  <a:tcPr/>
                </a:tc>
              </a:tr>
              <a:tr h="1391875">
                <a:tc>
                  <a:txBody>
                    <a:bodyPr/>
                    <a:lstStyle/>
                    <a:p>
                      <a:pPr algn="ctr"/>
                      <a:r>
                        <a:rPr lang="en-US" sz="1200" dirty="0" smtClean="0"/>
                        <a:t>I</a:t>
                      </a:r>
                      <a:endParaRPr lang="en-US" sz="1200" dirty="0">
                        <a:solidFill>
                          <a:schemeClr val="tx1"/>
                        </a:solidFill>
                      </a:endParaRPr>
                    </a:p>
                  </a:txBody>
                  <a:tcPr anchor="ctr"/>
                </a:tc>
                <a:tc>
                  <a:txBody>
                    <a:bodyPr/>
                    <a:lstStyle/>
                    <a:p>
                      <a:r>
                        <a:rPr kumimoji="0" lang="ru-RU" sz="1200" kern="1200" dirty="0" smtClean="0"/>
                        <a:t>Защитный зажим - ли буквы</a:t>
                      </a:r>
                      <a:r>
                        <a:rPr kumimoji="0" lang="en-US" sz="1200" kern="1200" dirty="0" smtClean="0"/>
                        <a:t> </a:t>
                      </a:r>
                      <a:r>
                        <a:rPr kumimoji="0" lang="ru-RU" sz="1200" kern="1200" dirty="0" smtClean="0"/>
                        <a:t>РЕ,</a:t>
                      </a:r>
                      <a:r>
                        <a:rPr kumimoji="0" lang="en-US" sz="1200" kern="1200" dirty="0" smtClean="0"/>
                        <a:t> </a:t>
                      </a:r>
                      <a:r>
                        <a:rPr kumimoji="0" lang="ru-RU" sz="1200" kern="1200" dirty="0" smtClean="0"/>
                        <a:t>или желто-зеленые полосы, или знак</a:t>
                      </a:r>
                      <a:endParaRPr lang="en-US" sz="1200" dirty="0">
                        <a:solidFill>
                          <a:schemeClr val="tx1"/>
                        </a:solidFill>
                      </a:endParaRPr>
                    </a:p>
                  </a:txBody>
                  <a:tcPr/>
                </a:tc>
                <a:tc>
                  <a:txBody>
                    <a:bodyPr/>
                    <a:lstStyle/>
                    <a:p>
                      <a:r>
                        <a:rPr lang="ru-RU" sz="1200" dirty="0" smtClean="0"/>
                        <a:t>Провод ЭП имеет заземляющую жилу и вилку с заземляющим контактом для присоединения</a:t>
                      </a:r>
                      <a:r>
                        <a:rPr lang="ru-RU" sz="1200" baseline="0" dirty="0" smtClean="0"/>
                        <a:t> к заземляющему проводнику</a:t>
                      </a:r>
                      <a:endParaRPr lang="ru-RU" sz="1200" dirty="0" smtClean="0"/>
                    </a:p>
                    <a:p>
                      <a:endParaRPr lang="en-US" sz="1200" dirty="0">
                        <a:solidFill>
                          <a:schemeClr val="tx1"/>
                        </a:solidFill>
                      </a:endParaRPr>
                    </a:p>
                  </a:txBody>
                  <a:tcPr/>
                </a:tc>
                <a:tc>
                  <a:txBody>
                    <a:bodyPr/>
                    <a:lstStyle/>
                    <a:p>
                      <a:r>
                        <a:rPr kumimoji="0" lang="en-US" sz="1200" kern="1200" dirty="0" err="1" smtClean="0"/>
                        <a:t>При</a:t>
                      </a:r>
                      <a:r>
                        <a:rPr kumimoji="0" lang="en-US" sz="1200" kern="1200" dirty="0" smtClean="0"/>
                        <a:t> </a:t>
                      </a:r>
                      <a:r>
                        <a:rPr kumimoji="0" lang="en-US" sz="1200" kern="1200" dirty="0" err="1" smtClean="0"/>
                        <a:t>косвенном</a:t>
                      </a:r>
                      <a:r>
                        <a:rPr kumimoji="0" lang="en-US" sz="1200" kern="1200" dirty="0" smtClean="0"/>
                        <a:t> </a:t>
                      </a:r>
                      <a:r>
                        <a:rPr kumimoji="0" lang="en-US" sz="1200" kern="1200" dirty="0" err="1" smtClean="0"/>
                        <a:t>прикосновении</a:t>
                      </a:r>
                      <a:endParaRPr lang="en-US" sz="1200" dirty="0">
                        <a:solidFill>
                          <a:schemeClr val="tx1"/>
                        </a:solidFill>
                      </a:endParaRPr>
                    </a:p>
                  </a:txBody>
                  <a:tcPr/>
                </a:tc>
                <a:tc>
                  <a:txBody>
                    <a:bodyPr/>
                    <a:lstStyle/>
                    <a:p>
                      <a:r>
                        <a:rPr kumimoji="0" lang="ru-RU" sz="1200" kern="1200" dirty="0" smtClean="0"/>
                        <a:t>Присоединение заземляющего зажима электрооборудования к защитному проводнику электроустановки</a:t>
                      </a:r>
                      <a:endParaRPr lang="en-US" sz="1200" dirty="0">
                        <a:solidFill>
                          <a:schemeClr val="tx1"/>
                        </a:solidFill>
                      </a:endParaRPr>
                    </a:p>
                  </a:txBody>
                  <a:tcPr/>
                </a:tc>
              </a:tr>
              <a:tr h="1177740">
                <a:tc>
                  <a:txBody>
                    <a:bodyPr/>
                    <a:lstStyle/>
                    <a:p>
                      <a:pPr algn="ctr"/>
                      <a:r>
                        <a:rPr lang="en-US" sz="1200" dirty="0" smtClean="0"/>
                        <a:t>II</a:t>
                      </a:r>
                      <a:endParaRPr lang="en-US" sz="1200" dirty="0">
                        <a:solidFill>
                          <a:schemeClr val="tx1"/>
                        </a:solidFill>
                      </a:endParaRPr>
                    </a:p>
                  </a:txBody>
                  <a:tcPr anchor="ctr"/>
                </a:tc>
                <a:tc>
                  <a:txBody>
                    <a:bodyPr/>
                    <a:lstStyle/>
                    <a:p>
                      <a:r>
                        <a:rPr lang="ru-RU" sz="1200" dirty="0" smtClean="0"/>
                        <a:t>Знак</a:t>
                      </a:r>
                      <a:endParaRPr lang="en-US" sz="1200" dirty="0">
                        <a:solidFill>
                          <a:schemeClr val="tx1"/>
                        </a:solidFill>
                      </a:endParaRPr>
                    </a:p>
                  </a:txBody>
                  <a:tcPr/>
                </a:tc>
                <a:tc>
                  <a:txBody>
                    <a:bodyPr/>
                    <a:lstStyle/>
                    <a:p>
                      <a:r>
                        <a:rPr lang="ru-RU" sz="1200" dirty="0" smtClean="0"/>
                        <a:t>Кроме рабочей используется дополнительная изоляция –двойная или усиленная (корпус выполнен из изолирующего материала)</a:t>
                      </a:r>
                      <a:endParaRPr lang="en-US" sz="1200" dirty="0">
                        <a:solidFill>
                          <a:schemeClr val="tx1"/>
                        </a:solidFill>
                      </a:endParaRPr>
                    </a:p>
                  </a:txBody>
                  <a:tcPr/>
                </a:tc>
                <a:tc>
                  <a:txBody>
                    <a:bodyPr/>
                    <a:lstStyle/>
                    <a:p>
                      <a:r>
                        <a:rPr kumimoji="0" lang="en-US" sz="1200" kern="1200" dirty="0" err="1" smtClean="0"/>
                        <a:t>При</a:t>
                      </a:r>
                      <a:r>
                        <a:rPr kumimoji="0" lang="en-US" sz="1200" kern="1200" dirty="0" smtClean="0"/>
                        <a:t> </a:t>
                      </a:r>
                      <a:r>
                        <a:rPr kumimoji="0" lang="en-US" sz="1200" kern="1200" dirty="0" err="1" smtClean="0"/>
                        <a:t>косвенном</a:t>
                      </a:r>
                      <a:r>
                        <a:rPr kumimoji="0" lang="en-US" sz="1200" kern="1200" dirty="0" smtClean="0"/>
                        <a:t> </a:t>
                      </a:r>
                      <a:r>
                        <a:rPr kumimoji="0" lang="en-US" sz="1200" kern="1200" dirty="0" err="1" smtClean="0"/>
                        <a:t>прикосновении</a:t>
                      </a:r>
                      <a:endParaRPr lang="en-US" sz="1200" dirty="0">
                        <a:solidFill>
                          <a:schemeClr val="tx1"/>
                        </a:solidFill>
                      </a:endParaRPr>
                    </a:p>
                  </a:txBody>
                  <a:tcPr/>
                </a:tc>
                <a:tc>
                  <a:txBody>
                    <a:bodyPr/>
                    <a:lstStyle/>
                    <a:p>
                      <a:r>
                        <a:rPr kumimoji="0" lang="ru-RU" sz="1200" kern="1200" dirty="0" smtClean="0"/>
                        <a:t>Независимо от мер защиты, принятых в электроустановке</a:t>
                      </a:r>
                      <a:endParaRPr lang="en-US" sz="1200" dirty="0">
                        <a:solidFill>
                          <a:schemeClr val="tx1"/>
                        </a:solidFill>
                      </a:endParaRPr>
                    </a:p>
                  </a:txBody>
                  <a:tcPr/>
                </a:tc>
              </a:tr>
              <a:tr h="963606">
                <a:tc>
                  <a:txBody>
                    <a:bodyPr/>
                    <a:lstStyle/>
                    <a:p>
                      <a:pPr algn="ctr"/>
                      <a:r>
                        <a:rPr lang="en-US" sz="1200" dirty="0" smtClean="0"/>
                        <a:t>III</a:t>
                      </a:r>
                      <a:endParaRPr lang="en-US" sz="1200" dirty="0">
                        <a:solidFill>
                          <a:schemeClr val="tx1"/>
                        </a:solidFill>
                      </a:endParaRPr>
                    </a:p>
                  </a:txBody>
                  <a:tcPr anchor="ctr"/>
                </a:tc>
                <a:tc>
                  <a:txBody>
                    <a:bodyPr/>
                    <a:lstStyle/>
                    <a:p>
                      <a:r>
                        <a:rPr lang="ru-RU" sz="1200" dirty="0" smtClean="0"/>
                        <a:t>Знак</a:t>
                      </a:r>
                      <a:endParaRPr lang="en-US" sz="1200" dirty="0">
                        <a:solidFill>
                          <a:schemeClr val="tx1"/>
                        </a:solidFill>
                      </a:endParaRPr>
                    </a:p>
                  </a:txBody>
                  <a:tcPr/>
                </a:tc>
                <a:tc>
                  <a:txBody>
                    <a:bodyPr/>
                    <a:lstStyle/>
                    <a:p>
                      <a:r>
                        <a:rPr lang="ru-RU" sz="1200" dirty="0" smtClean="0"/>
                        <a:t>Малое напряжение внутренних цепей и сетей электропитания (не выше 50 В переменного и 120 В постоянного тока)</a:t>
                      </a:r>
                      <a:endParaRPr lang="en-US" sz="1200" dirty="0">
                        <a:solidFill>
                          <a:schemeClr val="tx1"/>
                        </a:solidFill>
                      </a:endParaRPr>
                    </a:p>
                  </a:txBody>
                  <a:tcPr/>
                </a:tc>
                <a:tc>
                  <a:txBody>
                    <a:bodyPr/>
                    <a:lstStyle/>
                    <a:p>
                      <a:r>
                        <a:rPr kumimoji="0" lang="ru-RU" sz="1200" kern="1200" dirty="0" smtClean="0"/>
                        <a:t>От прямого и косвенного прикосновений</a:t>
                      </a:r>
                      <a:endParaRPr lang="en-US" sz="1200" dirty="0">
                        <a:solidFill>
                          <a:schemeClr val="tx1"/>
                        </a:solidFill>
                      </a:endParaRPr>
                    </a:p>
                  </a:txBody>
                  <a:tcPr/>
                </a:tc>
                <a:tc>
                  <a:txBody>
                    <a:bodyPr/>
                    <a:lstStyle/>
                    <a:p>
                      <a:r>
                        <a:rPr kumimoji="0" lang="ru-RU" sz="1200" kern="1200" dirty="0" smtClean="0"/>
                        <a:t>Питание от безопасного разделительного трансформатора</a:t>
                      </a:r>
                      <a:endParaRPr lang="en-US" sz="1200" dirty="0">
                        <a:solidFill>
                          <a:schemeClr val="tx1"/>
                        </a:solidFill>
                      </a:endParaRPr>
                    </a:p>
                  </a:txBody>
                  <a:tcPr/>
                </a:tc>
              </a:tr>
            </a:tbl>
          </a:graphicData>
        </a:graphic>
      </p:graphicFrame>
      <p:pic>
        <p:nvPicPr>
          <p:cNvPr id="8" name="Рисунок 7" descr="http://ohranatruda.ru/ot_biblio/normativ/data_normativ/7/7177/x024.jpg"/>
          <p:cNvPicPr/>
          <p:nvPr/>
        </p:nvPicPr>
        <p:blipFill>
          <a:blip r:embed="rId3" cstate="print"/>
          <a:srcRect/>
          <a:stretch>
            <a:fillRect/>
          </a:stretch>
        </p:blipFill>
        <p:spPr bwMode="auto">
          <a:xfrm>
            <a:off x="2146172" y="3717032"/>
            <a:ext cx="360040" cy="288032"/>
          </a:xfrm>
          <a:prstGeom prst="rect">
            <a:avLst/>
          </a:prstGeom>
          <a:noFill/>
          <a:ln w="9525">
            <a:noFill/>
            <a:miter lim="800000"/>
            <a:headEnd/>
            <a:tailEnd/>
          </a:ln>
        </p:spPr>
      </p:pic>
      <p:pic>
        <p:nvPicPr>
          <p:cNvPr id="9" name="Рисунок 8" descr="http://ohranatruda.ru/ot_biblio/normativ/data_normativ/7/7177/x028.jpg"/>
          <p:cNvPicPr/>
          <p:nvPr/>
        </p:nvPicPr>
        <p:blipFill>
          <a:blip r:embed="rId4" cstate="print"/>
          <a:srcRect/>
          <a:stretch>
            <a:fillRect/>
          </a:stretch>
        </p:blipFill>
        <p:spPr bwMode="auto">
          <a:xfrm>
            <a:off x="1859632" y="5661248"/>
            <a:ext cx="322580" cy="314960"/>
          </a:xfrm>
          <a:prstGeom prst="rect">
            <a:avLst/>
          </a:prstGeom>
          <a:noFill/>
          <a:ln w="9525">
            <a:noFill/>
            <a:miter lim="800000"/>
            <a:headEnd/>
            <a:tailEnd/>
          </a:ln>
        </p:spPr>
      </p:pic>
      <p:pic>
        <p:nvPicPr>
          <p:cNvPr id="11" name="Рисунок 10" descr="http://ohranatruda.ru/ot_biblio/normativ/data_normativ/7/7177/x026.jpg"/>
          <p:cNvPicPr/>
          <p:nvPr/>
        </p:nvPicPr>
        <p:blipFill>
          <a:blip r:embed="rId5" cstate="print"/>
          <a:srcRect/>
          <a:stretch>
            <a:fillRect/>
          </a:stretch>
        </p:blipFill>
        <p:spPr bwMode="auto">
          <a:xfrm>
            <a:off x="1857664" y="4561053"/>
            <a:ext cx="260985" cy="269240"/>
          </a:xfrm>
          <a:prstGeom prst="rect">
            <a:avLst/>
          </a:prstGeom>
          <a:noFill/>
          <a:ln w="9525">
            <a:noFill/>
            <a:miter lim="800000"/>
            <a:headEnd/>
            <a:tailEnd/>
          </a:ln>
        </p:spPr>
      </p:pic>
    </p:spTree>
    <p:extLst>
      <p:ext uri="{BB962C8B-B14F-4D97-AF65-F5344CB8AC3E}">
        <p14:creationId xmlns:p14="http://schemas.microsoft.com/office/powerpoint/2010/main" val="1272220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45</a:t>
            </a:fld>
            <a:endParaRPr lang="en-US"/>
          </a:p>
        </p:txBody>
      </p:sp>
      <p:graphicFrame>
        <p:nvGraphicFramePr>
          <p:cNvPr id="5" name="Таблица 4"/>
          <p:cNvGraphicFramePr>
            <a:graphicFrameLocks noGrp="1"/>
          </p:cNvGraphicFramePr>
          <p:nvPr/>
        </p:nvGraphicFramePr>
        <p:xfrm>
          <a:off x="395535" y="812656"/>
          <a:ext cx="8424936" cy="5453706"/>
        </p:xfrm>
        <a:graphic>
          <a:graphicData uri="http://schemas.openxmlformats.org/drawingml/2006/table">
            <a:tbl>
              <a:tblPr firstRow="1" bandRow="1">
                <a:tableStyleId>{5C22544A-7EE6-4342-B048-85BDC9FD1C3A}</a:tableStyleId>
              </a:tblPr>
              <a:tblGrid>
                <a:gridCol w="1512169"/>
                <a:gridCol w="1368152"/>
                <a:gridCol w="5544615"/>
              </a:tblGrid>
              <a:tr h="61986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dirty="0" smtClean="0">
                          <a:solidFill>
                            <a:srgbClr val="000000"/>
                          </a:solidFill>
                          <a:latin typeface="Times New Roman" pitchFamily="18" charset="0"/>
                          <a:ea typeface="Times New Roman"/>
                          <a:cs typeface="Times New Roman" pitchFamily="18" charset="0"/>
                        </a:rPr>
                        <a:t>Условия использования в работе электроинструмента и ручных электрических машин различных классов</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0200">
                <a:tc>
                  <a:txBody>
                    <a:bodyPr/>
                    <a:lstStyle/>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Место</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проведения</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работ</a:t>
                      </a:r>
                      <a:endParaRPr kumimoji="0" lang="en-US" sz="1400" b="1" kern="1200" dirty="0" smtClean="0">
                        <a:solidFill>
                          <a:srgbClr val="000000"/>
                        </a:solidFill>
                        <a:latin typeface="Times New Roman" pitchFamily="18" charset="0"/>
                        <a:ea typeface="Times New Roman"/>
                        <a:cs typeface="Times New Roman" pitchFamily="18" charset="0"/>
                      </a:endParaRP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b="1" dirty="0" smtClean="0">
                          <a:solidFill>
                            <a:srgbClr val="000000"/>
                          </a:solidFill>
                          <a:latin typeface="Times New Roman" pitchFamily="18" charset="0"/>
                          <a:ea typeface="Times New Roman"/>
                          <a:cs typeface="Times New Roman" pitchFamily="18" charset="0"/>
                        </a:rPr>
                        <a:t>Класс электроинструмента и ручных электрических машин</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00"/>
                          </a:solidFill>
                          <a:latin typeface="Times New Roman" pitchFamily="18" charset="0"/>
                          <a:ea typeface="Times New Roman"/>
                          <a:cs typeface="Times New Roman" pitchFamily="18" charset="0"/>
                        </a:rPr>
                        <a:t>Условия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применения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электрозащитных</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средств</a:t>
                      </a:r>
                      <a:endParaRPr lang="en-US" sz="1400" dirty="0" smtClean="0">
                        <a:latin typeface="Times New Roman" pitchFamily="18" charset="0"/>
                        <a:ea typeface="Calibri"/>
                        <a:cs typeface="Times New Roman" pitchFamily="18" charset="0"/>
                      </a:endParaRP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9863">
                <a:tc rowSpan="4">
                  <a:txBody>
                    <a:bodyPr/>
                    <a:lstStyle/>
                    <a:p>
                      <a:pPr algn="ctr">
                        <a:spcAft>
                          <a:spcPts val="0"/>
                        </a:spcAft>
                      </a:pPr>
                      <a:r>
                        <a:rPr lang="ru-RU" sz="1600" dirty="0" smtClean="0">
                          <a:solidFill>
                            <a:srgbClr val="000000"/>
                          </a:solidFill>
                          <a:latin typeface="Times New Roman"/>
                          <a:ea typeface="Times New Roman"/>
                          <a:cs typeface="Times New Roman"/>
                        </a:rPr>
                        <a:t>Помещения без повышенной опасности</a:t>
                      </a:r>
                      <a:endParaRPr lang="en-US" sz="1600" dirty="0" smtClean="0">
                        <a:latin typeface="Times New Roman"/>
                        <a:ea typeface="Calibri"/>
                        <a:cs typeface="Times New Roman"/>
                      </a:endParaRPr>
                    </a:p>
                    <a:p>
                      <a:pPr algn="ctr">
                        <a:spcAft>
                          <a:spcPts val="0"/>
                        </a:spcAft>
                      </a:pPr>
                      <a:r>
                        <a:rPr lang="ru-RU" sz="2000" dirty="0" smtClean="0">
                          <a:solidFill>
                            <a:srgbClr val="000000"/>
                          </a:solidFill>
                          <a:latin typeface="Times New Roman"/>
                          <a:ea typeface="Times New Roman"/>
                          <a:cs typeface="Times New Roman"/>
                        </a:rPr>
                        <a:t>(ПБПО)</a:t>
                      </a:r>
                      <a:endParaRPr lang="en-US" sz="2000" dirty="0" smtClean="0">
                        <a:latin typeface="Times New Roman"/>
                        <a:ea typeface="Calibri"/>
                        <a:cs typeface="Times New Roman"/>
                      </a:endParaRPr>
                    </a:p>
                    <a:p>
                      <a:endParaRPr lang="en-US"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itchFamily="18" charset="0"/>
                          <a:ea typeface="Times New Roman"/>
                          <a:cs typeface="Times New Roman" pitchFamily="18" charset="0"/>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itchFamily="18" charset="0"/>
                          <a:ea typeface="Times New Roman"/>
                          <a:cs typeface="Times New Roman" pitchFamily="18" charset="0"/>
                        </a:rPr>
                        <a:t>С применением хотя бы одного электрозащитного средства</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8248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При системе </a:t>
                      </a:r>
                      <a:r>
                        <a:rPr kumimoji="0" lang="en-US" sz="1800" kern="1200" dirty="0" smtClean="0">
                          <a:solidFill>
                            <a:schemeClr val="dk1"/>
                          </a:solidFill>
                          <a:latin typeface="+mn-lt"/>
                          <a:ea typeface="+mn-ea"/>
                          <a:cs typeface="+mn-cs"/>
                        </a:rPr>
                        <a:t>TN</a:t>
                      </a:r>
                      <a:r>
                        <a:rPr kumimoji="0" lang="ru-RU" sz="1800" kern="1200" dirty="0" smtClean="0">
                          <a:solidFill>
                            <a:schemeClr val="dk1"/>
                          </a:solidFill>
                          <a:latin typeface="+mn-lt"/>
                          <a:ea typeface="+mn-ea"/>
                          <a:cs typeface="+mn-cs"/>
                        </a:rPr>
                        <a:t>-</a:t>
                      </a:r>
                      <a:r>
                        <a:rPr kumimoji="0" lang="en-US" sz="1800" kern="1200" dirty="0" smtClean="0">
                          <a:solidFill>
                            <a:schemeClr val="dk1"/>
                          </a:solidFill>
                          <a:latin typeface="+mn-lt"/>
                          <a:ea typeface="+mn-ea"/>
                          <a:cs typeface="+mn-cs"/>
                        </a:rPr>
                        <a:t>S</a:t>
                      </a:r>
                      <a:r>
                        <a:rPr kumimoji="0" lang="ru-RU" sz="1800" kern="1200" dirty="0" smtClean="0">
                          <a:solidFill>
                            <a:schemeClr val="dk1"/>
                          </a:solidFill>
                          <a:latin typeface="+mn-lt"/>
                          <a:ea typeface="+mn-ea"/>
                          <a:cs typeface="+mn-cs"/>
                        </a:rPr>
                        <a:t> - без применения электрозащитных средств при подключении через устройство защитного отключения или с применением хотя бы одного электрозащитного средства. При системе </a:t>
                      </a:r>
                      <a:r>
                        <a:rPr kumimoji="0" lang="en-US" sz="1800" kern="1200" dirty="0" smtClean="0">
                          <a:solidFill>
                            <a:schemeClr val="dk1"/>
                          </a:solidFill>
                          <a:latin typeface="+mn-lt"/>
                          <a:ea typeface="+mn-ea"/>
                          <a:cs typeface="+mn-cs"/>
                        </a:rPr>
                        <a:t>TN</a:t>
                      </a:r>
                      <a:r>
                        <a:rPr kumimoji="0" lang="ru-RU" sz="1800" kern="1200" dirty="0" smtClean="0">
                          <a:solidFill>
                            <a:schemeClr val="dk1"/>
                          </a:solidFill>
                          <a:latin typeface="+mn-lt"/>
                          <a:ea typeface="+mn-ea"/>
                          <a:cs typeface="+mn-cs"/>
                        </a:rPr>
                        <a:t>-</a:t>
                      </a:r>
                      <a:r>
                        <a:rPr kumimoji="0" lang="en-US" sz="1800" kern="1200" dirty="0" smtClean="0">
                          <a:solidFill>
                            <a:schemeClr val="dk1"/>
                          </a:solidFill>
                          <a:latin typeface="+mn-lt"/>
                          <a:ea typeface="+mn-ea"/>
                          <a:cs typeface="+mn-cs"/>
                        </a:rPr>
                        <a:t>C</a:t>
                      </a:r>
                      <a:r>
                        <a:rPr kumimoji="0" lang="ru-RU" sz="1800" kern="1200" dirty="0" smtClean="0">
                          <a:solidFill>
                            <a:schemeClr val="dk1"/>
                          </a:solidFill>
                          <a:latin typeface="+mn-lt"/>
                          <a:ea typeface="+mn-ea"/>
                          <a:cs typeface="+mn-cs"/>
                        </a:rPr>
                        <a:t> - с применением хотя бы одного электрозащитного средства</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94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Без</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применения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электрозащитных</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средств</a:t>
                      </a: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656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Без</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применения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электрозащитных</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средств</a:t>
                      </a: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98072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46</a:t>
            </a:fld>
            <a:endParaRPr lang="en-US"/>
          </a:p>
        </p:txBody>
      </p:sp>
      <p:graphicFrame>
        <p:nvGraphicFramePr>
          <p:cNvPr id="5" name="Таблица 4"/>
          <p:cNvGraphicFramePr>
            <a:graphicFrameLocks noGrp="1"/>
          </p:cNvGraphicFramePr>
          <p:nvPr/>
        </p:nvGraphicFramePr>
        <p:xfrm>
          <a:off x="395536" y="548680"/>
          <a:ext cx="8424936" cy="5960444"/>
        </p:xfrm>
        <a:graphic>
          <a:graphicData uri="http://schemas.openxmlformats.org/drawingml/2006/table">
            <a:tbl>
              <a:tblPr firstRow="1" bandRow="1">
                <a:tableStyleId>{5C22544A-7EE6-4342-B048-85BDC9FD1C3A}</a:tableStyleId>
              </a:tblPr>
              <a:tblGrid>
                <a:gridCol w="1512169"/>
                <a:gridCol w="1368152"/>
                <a:gridCol w="5544615"/>
              </a:tblGrid>
              <a:tr h="6190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dirty="0" smtClean="0">
                          <a:solidFill>
                            <a:srgbClr val="000000"/>
                          </a:solidFill>
                          <a:latin typeface="Times New Roman" pitchFamily="18" charset="0"/>
                          <a:ea typeface="Times New Roman"/>
                          <a:cs typeface="Times New Roman" pitchFamily="18" charset="0"/>
                        </a:rPr>
                        <a:t>Условия использования в работе электроинструмента и ручных электрических машин различных классов</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0199">
                <a:tc>
                  <a:txBody>
                    <a:bodyPr/>
                    <a:lstStyle/>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Место</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проведения</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работ</a:t>
                      </a:r>
                      <a:endParaRPr kumimoji="0" lang="en-US" sz="1400" b="1" kern="1200" dirty="0" smtClean="0">
                        <a:solidFill>
                          <a:srgbClr val="000000"/>
                        </a:solidFill>
                        <a:latin typeface="Times New Roman" pitchFamily="18" charset="0"/>
                        <a:ea typeface="Times New Roman"/>
                        <a:cs typeface="Times New Roman"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b="1" dirty="0" smtClean="0">
                          <a:solidFill>
                            <a:srgbClr val="000000"/>
                          </a:solidFill>
                          <a:latin typeface="Times New Roman" pitchFamily="18" charset="0"/>
                          <a:ea typeface="Times New Roman"/>
                          <a:cs typeface="Times New Roman" pitchFamily="18" charset="0"/>
                        </a:rPr>
                        <a:t>Класс электроинструмента и ручных электрических машин</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00"/>
                          </a:solidFill>
                          <a:latin typeface="Times New Roman" pitchFamily="18" charset="0"/>
                          <a:ea typeface="Times New Roman"/>
                          <a:cs typeface="Times New Roman" pitchFamily="18" charset="0"/>
                        </a:rPr>
                        <a:t>Условия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применения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электрозащитных</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средств</a:t>
                      </a:r>
                      <a:endParaRPr lang="en-US" sz="1400" dirty="0" smtClean="0">
                        <a:latin typeface="Times New Roman" pitchFamily="18" charset="0"/>
                        <a:ea typeface="Calibri"/>
                        <a:cs typeface="Times New Roman" pitchFamily="18" charset="0"/>
                      </a:endParaRP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6601">
                <a:tc rowSpan="4">
                  <a:txBody>
                    <a:bodyPr/>
                    <a:lstStyle/>
                    <a:p>
                      <a:pPr algn="ctr" rtl="0" eaLnBrk="1" latinLnBrk="0" hangingPunct="1"/>
                      <a:r>
                        <a:rPr kumimoji="0" lang="ru-RU" sz="1800" kern="1200" dirty="0" smtClean="0">
                          <a:solidFill>
                            <a:schemeClr val="dk1"/>
                          </a:solidFill>
                          <a:latin typeface="+mn-lt"/>
                          <a:ea typeface="+mn-ea"/>
                          <a:cs typeface="+mn-cs"/>
                        </a:rPr>
                        <a:t>Помещения с повышенной опасностью</a:t>
                      </a:r>
                      <a:endParaRPr kumimoji="0" lang="en-US" sz="1800" kern="1200" dirty="0" smtClean="0">
                        <a:solidFill>
                          <a:schemeClr val="dk1"/>
                        </a:solidFill>
                        <a:latin typeface="+mn-lt"/>
                        <a:ea typeface="+mn-ea"/>
                        <a:cs typeface="+mn-cs"/>
                      </a:endParaRPr>
                    </a:p>
                    <a:p>
                      <a:pPr algn="ctr" rtl="0" eaLnBrk="1" latinLnBrk="0" hangingPunct="1"/>
                      <a:r>
                        <a:rPr kumimoji="0" lang="ru-RU" sz="1800" kern="1200" dirty="0" smtClean="0">
                          <a:solidFill>
                            <a:schemeClr val="dk1"/>
                          </a:solidFill>
                          <a:latin typeface="+mn-lt"/>
                          <a:ea typeface="+mn-ea"/>
                          <a:cs typeface="+mn-cs"/>
                        </a:rPr>
                        <a:t>(ППО)</a:t>
                      </a:r>
                      <a:endParaRPr kumimoji="0" lang="en-US" sz="1800" kern="1200" dirty="0" smtClean="0">
                        <a:solidFill>
                          <a:schemeClr val="dk1"/>
                        </a:solidFill>
                        <a:latin typeface="+mn-lt"/>
                        <a:ea typeface="+mn-ea"/>
                        <a:cs typeface="+mn-cs"/>
                      </a:endParaRPr>
                    </a:p>
                    <a:p>
                      <a:pPr algn="ctr">
                        <a:spcAft>
                          <a:spcPts val="0"/>
                        </a:spcAft>
                      </a:pPr>
                      <a:endParaRPr lang="en-US"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0</a:t>
                      </a:r>
                      <a:endParaRPr kumimoji="0"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eaLnBrk="1" latinLnBrk="0" hangingPunct="1"/>
                      <a:r>
                        <a:rPr kumimoji="0" lang="ru-RU" sz="1300" kern="1200" dirty="0" smtClean="0">
                          <a:solidFill>
                            <a:schemeClr val="dk1"/>
                          </a:solidFill>
                          <a:latin typeface="Times New Roman" pitchFamily="18" charset="0"/>
                          <a:ea typeface="+mn-ea"/>
                          <a:cs typeface="Times New Roman" pitchFamily="18" charset="0"/>
                        </a:rPr>
                        <a:t>При системе </a:t>
                      </a:r>
                      <a:r>
                        <a:rPr kumimoji="0" lang="en-US" sz="1300" kern="1200" dirty="0" smtClean="0">
                          <a:solidFill>
                            <a:schemeClr val="dk1"/>
                          </a:solidFill>
                          <a:latin typeface="Times New Roman" pitchFamily="18" charset="0"/>
                          <a:ea typeface="+mn-ea"/>
                          <a:cs typeface="Times New Roman" pitchFamily="18" charset="0"/>
                        </a:rPr>
                        <a:t>TN</a:t>
                      </a:r>
                      <a:r>
                        <a:rPr kumimoji="0" lang="ru-RU" sz="1300" kern="1200" dirty="0" smtClean="0">
                          <a:solidFill>
                            <a:schemeClr val="dk1"/>
                          </a:solidFill>
                          <a:latin typeface="Times New Roman" pitchFamily="18" charset="0"/>
                          <a:ea typeface="+mn-ea"/>
                          <a:cs typeface="Times New Roman" pitchFamily="18" charset="0"/>
                        </a:rPr>
                        <a:t>-</a:t>
                      </a:r>
                      <a:r>
                        <a:rPr kumimoji="0" lang="en-US" sz="1300" kern="1200" dirty="0" smtClean="0">
                          <a:solidFill>
                            <a:schemeClr val="dk1"/>
                          </a:solidFill>
                          <a:latin typeface="Times New Roman" pitchFamily="18" charset="0"/>
                          <a:ea typeface="+mn-ea"/>
                          <a:cs typeface="Times New Roman" pitchFamily="18" charset="0"/>
                        </a:rPr>
                        <a:t>S</a:t>
                      </a:r>
                      <a:r>
                        <a:rPr kumimoji="0" lang="ru-RU" sz="1300" kern="1200" dirty="0" smtClean="0">
                          <a:solidFill>
                            <a:schemeClr val="dk1"/>
                          </a:solidFill>
                          <a:latin typeface="Times New Roman" pitchFamily="18" charset="0"/>
                          <a:ea typeface="+mn-ea"/>
                          <a:cs typeface="Times New Roman" pitchFamily="18" charset="0"/>
                        </a:rPr>
                        <a:t> - с применением хотя бы одного электрозащитного средства и при подключении через устройство защитного отключения или при подключении через устройство защитного отключения, или при питании только одного </a:t>
                      </a:r>
                      <a:r>
                        <a:rPr kumimoji="0" lang="ru-RU" sz="1300" kern="1200" dirty="0" err="1" smtClean="0">
                          <a:solidFill>
                            <a:schemeClr val="dk1"/>
                          </a:solidFill>
                          <a:latin typeface="Times New Roman" pitchFamily="18" charset="0"/>
                          <a:ea typeface="+mn-ea"/>
                          <a:cs typeface="Times New Roman" pitchFamily="18" charset="0"/>
                        </a:rPr>
                        <a:t>электроприемника</a:t>
                      </a:r>
                      <a:r>
                        <a:rPr kumimoji="0" lang="ru-RU" sz="1300" kern="1200" dirty="0" smtClean="0">
                          <a:solidFill>
                            <a:schemeClr val="dk1"/>
                          </a:solidFill>
                          <a:latin typeface="Times New Roman" pitchFamily="18" charset="0"/>
                          <a:ea typeface="+mn-ea"/>
                          <a:cs typeface="Times New Roman" pitchFamily="18" charset="0"/>
                        </a:rPr>
                        <a:t> (машина, инструмент) от отдельного источника (разделительный трансформатор, генератор, преобразователь).</a:t>
                      </a:r>
                      <a:endParaRPr kumimoji="0" lang="en-US" sz="1300" kern="1200" dirty="0" smtClean="0">
                        <a:solidFill>
                          <a:schemeClr val="dk1"/>
                        </a:solidFill>
                        <a:latin typeface="Times New Roman" pitchFamily="18" charset="0"/>
                        <a:ea typeface="+mn-ea"/>
                        <a:cs typeface="Times New Roman" pitchFamily="18" charset="0"/>
                      </a:endParaRPr>
                    </a:p>
                    <a:p>
                      <a:pPr rtl="0" eaLnBrk="1" latinLnBrk="0" hangingPunct="1"/>
                      <a:r>
                        <a:rPr kumimoji="0" lang="ru-RU" sz="1300" kern="1200" dirty="0" smtClean="0">
                          <a:solidFill>
                            <a:schemeClr val="dk1"/>
                          </a:solidFill>
                          <a:latin typeface="Times New Roman" pitchFamily="18" charset="0"/>
                          <a:ea typeface="+mn-ea"/>
                          <a:cs typeface="Times New Roman" pitchFamily="18" charset="0"/>
                        </a:rPr>
                        <a:t>При системе </a:t>
                      </a:r>
                      <a:r>
                        <a:rPr kumimoji="0" lang="en-US" sz="1300" kern="1200" dirty="0" smtClean="0">
                          <a:solidFill>
                            <a:schemeClr val="dk1"/>
                          </a:solidFill>
                          <a:latin typeface="Times New Roman" pitchFamily="18" charset="0"/>
                          <a:ea typeface="+mn-ea"/>
                          <a:cs typeface="Times New Roman" pitchFamily="18" charset="0"/>
                        </a:rPr>
                        <a:t>TN</a:t>
                      </a:r>
                      <a:r>
                        <a:rPr kumimoji="0" lang="ru-RU" sz="1300" kern="1200" dirty="0" smtClean="0">
                          <a:solidFill>
                            <a:schemeClr val="dk1"/>
                          </a:solidFill>
                          <a:latin typeface="Times New Roman" pitchFamily="18" charset="0"/>
                          <a:ea typeface="+mn-ea"/>
                          <a:cs typeface="Times New Roman" pitchFamily="18" charset="0"/>
                        </a:rPr>
                        <a:t>-</a:t>
                      </a:r>
                      <a:r>
                        <a:rPr kumimoji="0" lang="en-US" sz="1300" kern="1200" dirty="0" smtClean="0">
                          <a:solidFill>
                            <a:schemeClr val="dk1"/>
                          </a:solidFill>
                          <a:latin typeface="Times New Roman" pitchFamily="18" charset="0"/>
                          <a:ea typeface="+mn-ea"/>
                          <a:cs typeface="Times New Roman" pitchFamily="18" charset="0"/>
                        </a:rPr>
                        <a:t>C</a:t>
                      </a:r>
                      <a:r>
                        <a:rPr kumimoji="0" lang="ru-RU" sz="1300" kern="1200" dirty="0" smtClean="0">
                          <a:solidFill>
                            <a:schemeClr val="dk1"/>
                          </a:solidFill>
                          <a:latin typeface="Times New Roman" pitchFamily="18" charset="0"/>
                          <a:ea typeface="+mn-ea"/>
                          <a:cs typeface="Times New Roman" pitchFamily="18" charset="0"/>
                        </a:rPr>
                        <a:t> - с применением хотя бы одного электрозащитного средства и при питании только одного </a:t>
                      </a:r>
                      <a:r>
                        <a:rPr kumimoji="0" lang="ru-RU" sz="1300" kern="1200" dirty="0" err="1" smtClean="0">
                          <a:solidFill>
                            <a:schemeClr val="dk1"/>
                          </a:solidFill>
                          <a:latin typeface="Times New Roman" pitchFamily="18" charset="0"/>
                          <a:ea typeface="+mn-ea"/>
                          <a:cs typeface="Times New Roman" pitchFamily="18" charset="0"/>
                        </a:rPr>
                        <a:t>электроприемника</a:t>
                      </a:r>
                      <a:r>
                        <a:rPr kumimoji="0" lang="ru-RU" sz="1300" kern="1200" dirty="0" smtClean="0">
                          <a:solidFill>
                            <a:schemeClr val="dk1"/>
                          </a:solidFill>
                          <a:latin typeface="Times New Roman" pitchFamily="18" charset="0"/>
                          <a:ea typeface="+mn-ea"/>
                          <a:cs typeface="Times New Roman" pitchFamily="18" charset="0"/>
                        </a:rPr>
                        <a:t> от отдельного источника</a:t>
                      </a:r>
                      <a:endParaRPr lang="en-US"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022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300" kern="1200" dirty="0" smtClean="0">
                          <a:solidFill>
                            <a:schemeClr val="dk1"/>
                          </a:solidFill>
                          <a:latin typeface="Times New Roman" pitchFamily="18" charset="0"/>
                          <a:ea typeface="+mn-ea"/>
                          <a:cs typeface="Times New Roman" pitchFamily="18" charset="0"/>
                        </a:rPr>
                        <a:t>При системе </a:t>
                      </a:r>
                      <a:r>
                        <a:rPr kumimoji="0" lang="en-US" sz="1300" kern="1200" dirty="0" smtClean="0">
                          <a:solidFill>
                            <a:schemeClr val="dk1"/>
                          </a:solidFill>
                          <a:latin typeface="Times New Roman" pitchFamily="18" charset="0"/>
                          <a:ea typeface="+mn-ea"/>
                          <a:cs typeface="Times New Roman" pitchFamily="18" charset="0"/>
                        </a:rPr>
                        <a:t>TN</a:t>
                      </a:r>
                      <a:r>
                        <a:rPr kumimoji="0" lang="ru-RU" sz="1300" kern="1200" dirty="0" smtClean="0">
                          <a:solidFill>
                            <a:schemeClr val="dk1"/>
                          </a:solidFill>
                          <a:latin typeface="Times New Roman" pitchFamily="18" charset="0"/>
                          <a:ea typeface="+mn-ea"/>
                          <a:cs typeface="Times New Roman" pitchFamily="18" charset="0"/>
                        </a:rPr>
                        <a:t>-</a:t>
                      </a:r>
                      <a:r>
                        <a:rPr kumimoji="0" lang="en-US" sz="1300" kern="1200" dirty="0" smtClean="0">
                          <a:solidFill>
                            <a:schemeClr val="dk1"/>
                          </a:solidFill>
                          <a:latin typeface="Times New Roman" pitchFamily="18" charset="0"/>
                          <a:ea typeface="+mn-ea"/>
                          <a:cs typeface="Times New Roman" pitchFamily="18" charset="0"/>
                        </a:rPr>
                        <a:t>S</a:t>
                      </a:r>
                      <a:r>
                        <a:rPr kumimoji="0" lang="ru-RU" sz="1300" kern="1200" dirty="0" smtClean="0">
                          <a:solidFill>
                            <a:schemeClr val="dk1"/>
                          </a:solidFill>
                          <a:latin typeface="Times New Roman" pitchFamily="18" charset="0"/>
                          <a:ea typeface="+mn-ea"/>
                          <a:cs typeface="Times New Roman" pitchFamily="18" charset="0"/>
                        </a:rPr>
                        <a:t> - без применения электрозащитных средств при подключении через устройство защитного отключения или при питании только одного </a:t>
                      </a:r>
                      <a:r>
                        <a:rPr kumimoji="0" lang="ru-RU" sz="1300" kern="1200" dirty="0" err="1" smtClean="0">
                          <a:solidFill>
                            <a:schemeClr val="dk1"/>
                          </a:solidFill>
                          <a:latin typeface="Times New Roman" pitchFamily="18" charset="0"/>
                          <a:ea typeface="+mn-ea"/>
                          <a:cs typeface="Times New Roman" pitchFamily="18" charset="0"/>
                        </a:rPr>
                        <a:t>электроприемника</a:t>
                      </a:r>
                      <a:r>
                        <a:rPr kumimoji="0" lang="ru-RU" sz="1300" kern="1200" dirty="0" smtClean="0">
                          <a:solidFill>
                            <a:schemeClr val="dk1"/>
                          </a:solidFill>
                          <a:latin typeface="Times New Roman" pitchFamily="18" charset="0"/>
                          <a:ea typeface="+mn-ea"/>
                          <a:cs typeface="Times New Roman" pitchFamily="18" charset="0"/>
                        </a:rPr>
                        <a:t> (машина, инструмент) от отдельного источника (разделительный трансформатор, генератор, преобразователь). При системе </a:t>
                      </a:r>
                      <a:r>
                        <a:rPr kumimoji="0" lang="en-US" sz="1300" kern="1200" dirty="0" smtClean="0">
                          <a:solidFill>
                            <a:schemeClr val="dk1"/>
                          </a:solidFill>
                          <a:latin typeface="Times New Roman" pitchFamily="18" charset="0"/>
                          <a:ea typeface="+mn-ea"/>
                          <a:cs typeface="Times New Roman" pitchFamily="18" charset="0"/>
                        </a:rPr>
                        <a:t>TN</a:t>
                      </a:r>
                      <a:r>
                        <a:rPr kumimoji="0" lang="ru-RU" sz="1300" kern="1200" dirty="0" smtClean="0">
                          <a:solidFill>
                            <a:schemeClr val="dk1"/>
                          </a:solidFill>
                          <a:latin typeface="Times New Roman" pitchFamily="18" charset="0"/>
                          <a:ea typeface="+mn-ea"/>
                          <a:cs typeface="Times New Roman" pitchFamily="18" charset="0"/>
                        </a:rPr>
                        <a:t>-</a:t>
                      </a:r>
                      <a:r>
                        <a:rPr kumimoji="0" lang="en-US" sz="1300" kern="1200" dirty="0" smtClean="0">
                          <a:solidFill>
                            <a:schemeClr val="dk1"/>
                          </a:solidFill>
                          <a:latin typeface="Times New Roman" pitchFamily="18" charset="0"/>
                          <a:ea typeface="+mn-ea"/>
                          <a:cs typeface="Times New Roman" pitchFamily="18" charset="0"/>
                        </a:rPr>
                        <a:t>C</a:t>
                      </a:r>
                      <a:r>
                        <a:rPr kumimoji="0" lang="ru-RU" sz="1300" kern="1200" dirty="0" smtClean="0">
                          <a:solidFill>
                            <a:schemeClr val="dk1"/>
                          </a:solidFill>
                          <a:latin typeface="Times New Roman" pitchFamily="18" charset="0"/>
                          <a:ea typeface="+mn-ea"/>
                          <a:cs typeface="Times New Roman" pitchFamily="18" charset="0"/>
                        </a:rPr>
                        <a:t> - с применением хотя бы одного электрозащитного средства</a:t>
                      </a:r>
                      <a:endParaRPr lang="en-US"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72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kern="1200" dirty="0" err="1" smtClean="0">
                          <a:solidFill>
                            <a:schemeClr val="dk1"/>
                          </a:solidFill>
                          <a:latin typeface="Times New Roman" pitchFamily="18" charset="0"/>
                          <a:ea typeface="+mn-ea"/>
                          <a:cs typeface="Times New Roman" pitchFamily="18" charset="0"/>
                        </a:rPr>
                        <a:t>Без</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применения</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электрозащитных</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средств</a:t>
                      </a:r>
                      <a:endParaRPr kumimoji="0" lang="en-US" sz="1300" kern="1200" dirty="0" smtClean="0">
                        <a:solidFill>
                          <a:schemeClr val="dk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402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kern="1200" dirty="0" err="1" smtClean="0">
                          <a:solidFill>
                            <a:schemeClr val="dk1"/>
                          </a:solidFill>
                          <a:latin typeface="Times New Roman" pitchFamily="18" charset="0"/>
                          <a:ea typeface="+mn-ea"/>
                          <a:cs typeface="Times New Roman" pitchFamily="18" charset="0"/>
                        </a:rPr>
                        <a:t>Без</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применения</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электрозащитных</a:t>
                      </a:r>
                      <a:r>
                        <a:rPr kumimoji="0" lang="en-US" sz="1300" kern="1200" dirty="0" smtClean="0">
                          <a:solidFill>
                            <a:schemeClr val="dk1"/>
                          </a:solidFill>
                          <a:latin typeface="Times New Roman" pitchFamily="18" charset="0"/>
                          <a:ea typeface="+mn-ea"/>
                          <a:cs typeface="Times New Roman" pitchFamily="18" charset="0"/>
                        </a:rPr>
                        <a:t> </a:t>
                      </a:r>
                      <a:r>
                        <a:rPr kumimoji="0" lang="en-US" sz="1300" kern="1200" dirty="0" err="1" smtClean="0">
                          <a:solidFill>
                            <a:schemeClr val="dk1"/>
                          </a:solidFill>
                          <a:latin typeface="Times New Roman" pitchFamily="18" charset="0"/>
                          <a:ea typeface="+mn-ea"/>
                          <a:cs typeface="Times New Roman" pitchFamily="18" charset="0"/>
                        </a:rPr>
                        <a:t>средств</a:t>
                      </a:r>
                      <a:endParaRPr kumimoji="0" lang="en-US" sz="1300" kern="1200" dirty="0" smtClean="0">
                        <a:solidFill>
                          <a:schemeClr val="dk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84091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47</a:t>
            </a:fld>
            <a:endParaRPr lang="en-US"/>
          </a:p>
        </p:txBody>
      </p:sp>
      <p:graphicFrame>
        <p:nvGraphicFramePr>
          <p:cNvPr id="5" name="Таблица 4"/>
          <p:cNvGraphicFramePr>
            <a:graphicFrameLocks noGrp="1"/>
          </p:cNvGraphicFramePr>
          <p:nvPr/>
        </p:nvGraphicFramePr>
        <p:xfrm>
          <a:off x="395536" y="548680"/>
          <a:ext cx="8424936" cy="4844152"/>
        </p:xfrm>
        <a:graphic>
          <a:graphicData uri="http://schemas.openxmlformats.org/drawingml/2006/table">
            <a:tbl>
              <a:tblPr firstRow="1" bandRow="1">
                <a:tableStyleId>{5C22544A-7EE6-4342-B048-85BDC9FD1C3A}</a:tableStyleId>
              </a:tblPr>
              <a:tblGrid>
                <a:gridCol w="1512169"/>
                <a:gridCol w="1368152"/>
                <a:gridCol w="5544615"/>
              </a:tblGrid>
              <a:tr h="6190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dirty="0" smtClean="0">
                          <a:solidFill>
                            <a:srgbClr val="000000"/>
                          </a:solidFill>
                          <a:latin typeface="Times New Roman" pitchFamily="18" charset="0"/>
                          <a:ea typeface="Times New Roman"/>
                          <a:cs typeface="Times New Roman" pitchFamily="18" charset="0"/>
                        </a:rPr>
                        <a:t>Условия использования в работе электроинструмента и ручных электрических машин различных классов</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0199">
                <a:tc>
                  <a:txBody>
                    <a:bodyPr/>
                    <a:lstStyle/>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Место</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проведения</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работ</a:t>
                      </a:r>
                      <a:endParaRPr kumimoji="0" lang="en-US" sz="1400" b="1" kern="1200" dirty="0" smtClean="0">
                        <a:solidFill>
                          <a:srgbClr val="000000"/>
                        </a:solidFill>
                        <a:latin typeface="Times New Roman" pitchFamily="18" charset="0"/>
                        <a:ea typeface="Times New Roman"/>
                        <a:cs typeface="Times New Roman"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b="1" dirty="0" smtClean="0">
                          <a:solidFill>
                            <a:srgbClr val="000000"/>
                          </a:solidFill>
                          <a:latin typeface="Times New Roman" pitchFamily="18" charset="0"/>
                          <a:ea typeface="Times New Roman"/>
                          <a:cs typeface="Times New Roman" pitchFamily="18" charset="0"/>
                        </a:rPr>
                        <a:t>Класс электроинструмента и ручных электрических машин</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00"/>
                          </a:solidFill>
                          <a:latin typeface="Times New Roman" pitchFamily="18" charset="0"/>
                          <a:ea typeface="Times New Roman"/>
                          <a:cs typeface="Times New Roman" pitchFamily="18" charset="0"/>
                        </a:rPr>
                        <a:t>Условия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применения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электрозащитных</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средств</a:t>
                      </a:r>
                      <a:endParaRPr lang="en-US" sz="1400" dirty="0" smtClean="0">
                        <a:latin typeface="Times New Roman" pitchFamily="18" charset="0"/>
                        <a:ea typeface="Calibri"/>
                        <a:cs typeface="Times New Roman" pitchFamily="18" charset="0"/>
                      </a:endParaRP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0041">
                <a:tc rowSpan="4">
                  <a:txBody>
                    <a:bodyPr/>
                    <a:lstStyle/>
                    <a:p>
                      <a:pPr algn="ctr" rtl="0" eaLnBrk="1" latinLnBrk="0" hangingPunct="1"/>
                      <a:r>
                        <a:rPr kumimoji="0" lang="en-US" sz="1800" kern="1200" dirty="0" err="1" smtClean="0">
                          <a:solidFill>
                            <a:schemeClr val="dk1"/>
                          </a:solidFill>
                          <a:latin typeface="+mn-lt"/>
                          <a:ea typeface="+mn-ea"/>
                          <a:cs typeface="+mn-cs"/>
                        </a:rPr>
                        <a:t>Особо</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опасные</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помещения</a:t>
                      </a:r>
                      <a:endParaRPr kumimoji="0" lang="en-US" sz="1800" kern="1200" dirty="0" smtClean="0">
                        <a:solidFill>
                          <a:schemeClr val="dk1"/>
                        </a:solidFill>
                        <a:latin typeface="+mn-lt"/>
                        <a:ea typeface="+mn-ea"/>
                        <a:cs typeface="+mn-cs"/>
                      </a:endParaRPr>
                    </a:p>
                    <a:p>
                      <a:pPr algn="ctr" rtl="0" eaLnBrk="1" latinLnBrk="0" hangingPunct="1"/>
                      <a:r>
                        <a:rPr kumimoji="0" lang="ru-RU" sz="1800" kern="1200" dirty="0" smtClean="0">
                          <a:solidFill>
                            <a:schemeClr val="dk1"/>
                          </a:solidFill>
                          <a:latin typeface="+mn-lt"/>
                          <a:ea typeface="+mn-ea"/>
                          <a:cs typeface="+mn-cs"/>
                        </a:rPr>
                        <a:t>(ООП)</a:t>
                      </a:r>
                      <a:endParaRPr lang="en-US"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0</a:t>
                      </a:r>
                      <a:endParaRPr kumimoji="0"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Не</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допускается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применять</a:t>
                      </a:r>
                      <a:endParaRPr lang="en-US"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022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С защитой устройством защитного отключения или с применением хотя бы одного электрозащитного средства</a:t>
                      </a:r>
                      <a:endParaRPr lang="en-US"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72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Без</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применения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электрозащитных</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средств</a:t>
                      </a: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402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Без</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применения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электрозащитных</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средств</a:t>
                      </a:r>
                      <a:endParaRPr kumimoji="0"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dk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922188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48</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2122761903"/>
              </p:ext>
            </p:extLst>
          </p:nvPr>
        </p:nvGraphicFramePr>
        <p:xfrm>
          <a:off x="395536" y="548680"/>
          <a:ext cx="8424936" cy="5325576"/>
        </p:xfrm>
        <a:graphic>
          <a:graphicData uri="http://schemas.openxmlformats.org/drawingml/2006/table">
            <a:tbl>
              <a:tblPr firstRow="1" bandRow="1">
                <a:tableStyleId>{5C22544A-7EE6-4342-B048-85BDC9FD1C3A}</a:tableStyleId>
              </a:tblPr>
              <a:tblGrid>
                <a:gridCol w="1512169"/>
                <a:gridCol w="1368152"/>
                <a:gridCol w="5544615"/>
              </a:tblGrid>
              <a:tr h="6190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dirty="0" smtClean="0">
                          <a:solidFill>
                            <a:srgbClr val="000000"/>
                          </a:solidFill>
                          <a:latin typeface="Times New Roman" pitchFamily="18" charset="0"/>
                          <a:ea typeface="Times New Roman"/>
                          <a:cs typeface="Times New Roman" pitchFamily="18" charset="0"/>
                        </a:rPr>
                        <a:t>Условия использования в работе электроинструмента и ручных электрических машин различных классов</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0199">
                <a:tc>
                  <a:txBody>
                    <a:bodyPr/>
                    <a:lstStyle/>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Место</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проведения</a:t>
                      </a:r>
                      <a:endParaRPr kumimoji="0" lang="en-US" sz="1400" b="1" kern="1200" dirty="0" smtClean="0">
                        <a:solidFill>
                          <a:srgbClr val="000000"/>
                        </a:solidFill>
                        <a:latin typeface="Times New Roman" pitchFamily="18" charset="0"/>
                        <a:ea typeface="Times New Roman"/>
                        <a:cs typeface="Times New Roman" pitchFamily="18" charset="0"/>
                      </a:endParaRPr>
                    </a:p>
                    <a:p>
                      <a:pPr marL="0" algn="ctr" rtl="0" eaLnBrk="1" latinLnBrk="0" hangingPunct="1">
                        <a:spcAft>
                          <a:spcPts val="0"/>
                        </a:spcAft>
                      </a:pPr>
                      <a:r>
                        <a:rPr kumimoji="0" lang="en-US" sz="1400" b="1" kern="1200" dirty="0" err="1" smtClean="0">
                          <a:solidFill>
                            <a:srgbClr val="000000"/>
                          </a:solidFill>
                          <a:latin typeface="Times New Roman" pitchFamily="18" charset="0"/>
                          <a:ea typeface="Times New Roman"/>
                          <a:cs typeface="Times New Roman" pitchFamily="18" charset="0"/>
                        </a:rPr>
                        <a:t>работ</a:t>
                      </a:r>
                      <a:endParaRPr kumimoji="0" lang="en-US" sz="1400" b="1" kern="1200" dirty="0" smtClean="0">
                        <a:solidFill>
                          <a:srgbClr val="000000"/>
                        </a:solidFill>
                        <a:latin typeface="Times New Roman" pitchFamily="18" charset="0"/>
                        <a:ea typeface="Times New Roman"/>
                        <a:cs typeface="Times New Roman"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b="1" dirty="0" smtClean="0">
                          <a:solidFill>
                            <a:srgbClr val="000000"/>
                          </a:solidFill>
                          <a:latin typeface="Times New Roman" pitchFamily="18" charset="0"/>
                          <a:ea typeface="Times New Roman"/>
                          <a:cs typeface="Times New Roman" pitchFamily="18" charset="0"/>
                        </a:rPr>
                        <a:t>Класс электроинструмента и ручных электрических машин</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00"/>
                          </a:solidFill>
                          <a:latin typeface="Times New Roman" pitchFamily="18" charset="0"/>
                          <a:ea typeface="Times New Roman"/>
                          <a:cs typeface="Times New Roman" pitchFamily="18" charset="0"/>
                        </a:rPr>
                        <a:t>Условия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применения</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электрозащитных</a:t>
                      </a:r>
                      <a:r>
                        <a:rPr lang="en-US" sz="1400" b="1" dirty="0" smtClean="0">
                          <a:solidFill>
                            <a:srgbClr val="000000"/>
                          </a:solidFill>
                          <a:latin typeface="Times New Roman" pitchFamily="18" charset="0"/>
                          <a:ea typeface="Times New Roman"/>
                          <a:cs typeface="Times New Roman" pitchFamily="18" charset="0"/>
                        </a:rPr>
                        <a:t> </a:t>
                      </a:r>
                      <a:r>
                        <a:rPr lang="en-US" sz="1400" b="1" dirty="0" err="1" smtClean="0">
                          <a:solidFill>
                            <a:srgbClr val="000000"/>
                          </a:solidFill>
                          <a:latin typeface="Times New Roman" pitchFamily="18" charset="0"/>
                          <a:ea typeface="Times New Roman"/>
                          <a:cs typeface="Times New Roman" pitchFamily="18" charset="0"/>
                        </a:rPr>
                        <a:t>средств</a:t>
                      </a:r>
                      <a:endParaRPr lang="en-US" sz="1400" dirty="0" smtClean="0">
                        <a:latin typeface="Times New Roman" pitchFamily="18" charset="0"/>
                        <a:ea typeface="Calibri"/>
                        <a:cs typeface="Times New Roman" pitchFamily="18" charset="0"/>
                      </a:endParaRP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001">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latin typeface="+mn-lt"/>
                          <a:ea typeface="+mn-ea"/>
                          <a:cs typeface="+mn-cs"/>
                        </a:rPr>
                        <a:t>При наличии особо неблагоприятных условий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latin typeface="+mn-lt"/>
                          <a:ea typeface="+mn-ea"/>
                          <a:cs typeface="+mn-cs"/>
                        </a:rPr>
                        <a:t>(в сосудах, аппаратах и других металлических емкостях с ограниченной возможностью перемещения и выхода)</a:t>
                      </a:r>
                      <a:endParaRPr kumimoji="0" lang="en-US" sz="1600" kern="1200" dirty="0" smtClean="0">
                        <a:solidFill>
                          <a:schemeClr val="dk1"/>
                        </a:solidFill>
                        <a:latin typeface="+mn-lt"/>
                        <a:ea typeface="+mn-ea"/>
                        <a:cs typeface="+mn-cs"/>
                      </a:endParaRPr>
                    </a:p>
                    <a:p>
                      <a:pPr algn="ctr" rtl="0" eaLnBrk="1" latinLnBrk="0" hangingPunct="1"/>
                      <a:endParaRPr lang="en-US" sz="1600"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latin typeface="+mn-lt"/>
                          <a:ea typeface="+mn-ea"/>
                          <a:cs typeface="+mn-cs"/>
                        </a:rPr>
                        <a:t>0</a:t>
                      </a:r>
                      <a:endParaRPr kumimoji="0" 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Не</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допускается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применять</a:t>
                      </a:r>
                      <a:endParaRPr kumimoji="0" lang="en-US" sz="1800" kern="1200" dirty="0" smtClean="0">
                        <a:solidFill>
                          <a:schemeClr val="dk1"/>
                        </a:solidFill>
                        <a:latin typeface="+mn-lt"/>
                        <a:ea typeface="+mn-ea"/>
                        <a:cs typeface="+mn-cs"/>
                      </a:endParaRPr>
                    </a:p>
                    <a:p>
                      <a:pPr rtl="0" eaLnBrk="1" latinLnBrk="0" hangingPunct="1"/>
                      <a:endParaRPr lang="en-US"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17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Не</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допускается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применять</a:t>
                      </a: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72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II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eaLnBrk="1" latinLnBrk="0" hangingPunct="1"/>
                      <a:r>
                        <a:rPr kumimoji="0" lang="ru-RU" sz="1800" kern="1200" dirty="0" smtClean="0">
                          <a:solidFill>
                            <a:schemeClr val="dk1"/>
                          </a:solidFill>
                          <a:latin typeface="+mn-lt"/>
                          <a:ea typeface="+mn-ea"/>
                          <a:cs typeface="+mn-cs"/>
                        </a:rPr>
                        <a:t>С применением хотя бы одного электрозащитного средства</a:t>
                      </a:r>
                      <a:endParaRPr kumimoji="0" lang="en-US" sz="1800" kern="1200" dirty="0" smtClean="0">
                        <a:solidFill>
                          <a:schemeClr val="dk1"/>
                        </a:solidFill>
                        <a:latin typeface="+mn-lt"/>
                        <a:ea typeface="+mn-ea"/>
                        <a:cs typeface="+mn-cs"/>
                      </a:endParaRPr>
                    </a:p>
                    <a:p>
                      <a:pPr rtl="0" eaLnBrk="1" latinLnBrk="0" hangingPunct="1"/>
                      <a:r>
                        <a:rPr kumimoji="0" lang="ru-RU" sz="1800" kern="1200" dirty="0" smtClean="0">
                          <a:solidFill>
                            <a:schemeClr val="dk1"/>
                          </a:solidFill>
                          <a:latin typeface="+mn-lt"/>
                          <a:ea typeface="+mn-ea"/>
                          <a:cs typeface="+mn-cs"/>
                        </a:rPr>
                        <a:t>Без применения электрозащитных средств при подключении через устройство защитного отключения или при питании только одного </a:t>
                      </a:r>
                      <a:r>
                        <a:rPr kumimoji="0" lang="ru-RU" sz="1800" kern="1200" dirty="0" err="1" smtClean="0">
                          <a:solidFill>
                            <a:schemeClr val="dk1"/>
                          </a:solidFill>
                          <a:latin typeface="+mn-lt"/>
                          <a:ea typeface="+mn-ea"/>
                          <a:cs typeface="+mn-cs"/>
                        </a:rPr>
                        <a:t>электроприемника</a:t>
                      </a:r>
                      <a:r>
                        <a:rPr kumimoji="0" lang="ru-RU" sz="1800" kern="1200" dirty="0" smtClean="0">
                          <a:solidFill>
                            <a:schemeClr val="dk1"/>
                          </a:solidFill>
                          <a:latin typeface="+mn-lt"/>
                          <a:ea typeface="+mn-ea"/>
                          <a:cs typeface="+mn-cs"/>
                        </a:rPr>
                        <a:t> от отдельного источника</a:t>
                      </a:r>
                      <a:endParaRPr kumimoji="0"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dk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402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Без</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применения</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электрозащитных</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средств</a:t>
                      </a:r>
                      <a:endParaRPr kumimoji="0"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27398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pPr marL="0" indent="0" algn="just">
              <a:buNone/>
            </a:pPr>
            <a:r>
              <a:rPr lang="ru-RU" sz="2900" b="1" spc="50" dirty="0" err="1" smtClean="0">
                <a:ln w="11430"/>
                <a:effectLst>
                  <a:outerShdw blurRad="76200" dist="50800" dir="5400000" algn="tl" rotWithShape="0">
                    <a:srgbClr val="000000">
                      <a:alpha val="65000"/>
                    </a:srgbClr>
                  </a:outerShdw>
                </a:effectLst>
                <a:latin typeface="+mj-lt"/>
                <a:ea typeface="+mj-ea"/>
                <a:cs typeface="+mj-cs"/>
              </a:rPr>
              <a:t>Электротравматизм</a:t>
            </a:r>
            <a:r>
              <a:rPr lang="ru-RU" sz="2400" dirty="0" smtClean="0"/>
              <a:t> – это совокупность </a:t>
            </a:r>
            <a:r>
              <a:rPr lang="ru-RU" sz="2400" dirty="0" err="1" smtClean="0"/>
              <a:t>электротравм</a:t>
            </a:r>
            <a:r>
              <a:rPr lang="ru-RU" sz="2400" dirty="0" smtClean="0"/>
              <a:t>, характеризуемая определенными причинно-следственными связями между элементами системы "человек–электроустановка-среда"</a:t>
            </a:r>
            <a:endParaRPr lang="en-US" sz="2400" dirty="0"/>
          </a:p>
        </p:txBody>
      </p:sp>
      <p:pic>
        <p:nvPicPr>
          <p:cNvPr id="1026" name="Picture 2"/>
          <p:cNvPicPr>
            <a:picLocks noChangeAspect="1" noChangeArrowheads="1"/>
          </p:cNvPicPr>
          <p:nvPr/>
        </p:nvPicPr>
        <p:blipFill>
          <a:blip r:embed="rId2" cstate="print"/>
          <a:srcRect r="9681" b="16099"/>
          <a:stretch>
            <a:fillRect/>
          </a:stretch>
        </p:blipFill>
        <p:spPr bwMode="auto">
          <a:xfrm>
            <a:off x="2051720" y="2348880"/>
            <a:ext cx="6048672" cy="3568570"/>
          </a:xfrm>
          <a:prstGeom prst="rect">
            <a:avLst/>
          </a:prstGeom>
          <a:noFill/>
          <a:ln w="9525">
            <a:noFill/>
            <a:miter lim="800000"/>
            <a:headEnd/>
            <a:tailEnd/>
          </a:ln>
        </p:spPr>
      </p:pic>
    </p:spTree>
    <p:extLst>
      <p:ext uri="{BB962C8B-B14F-4D97-AF65-F5344CB8AC3E}">
        <p14:creationId xmlns:p14="http://schemas.microsoft.com/office/powerpoint/2010/main" val="12931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0268078-7C63-40C9-97FB-19ED1922B3DB}" type="slidenum">
              <a:rPr lang="en-US" smtClean="0"/>
              <a:pPr/>
              <a:t>5</a:t>
            </a:fld>
            <a:endParaRPr lang="en-US"/>
          </a:p>
        </p:txBody>
      </p:sp>
      <p:pic>
        <p:nvPicPr>
          <p:cNvPr id="3" name="Picture 8"/>
          <p:cNvPicPr>
            <a:picLocks noChangeAspect="1" noChangeArrowheads="1"/>
          </p:cNvPicPr>
          <p:nvPr/>
        </p:nvPicPr>
        <p:blipFill rotWithShape="1">
          <a:blip r:embed="rId3" cstate="print"/>
          <a:srcRect r="2418"/>
          <a:stretch/>
        </p:blipFill>
        <p:spPr bwMode="auto">
          <a:xfrm>
            <a:off x="348883" y="764704"/>
            <a:ext cx="4426835" cy="2684391"/>
          </a:xfrm>
          <a:prstGeom prst="rect">
            <a:avLst/>
          </a:prstGeom>
          <a:noFill/>
          <a:ln w="9525">
            <a:noFill/>
            <a:miter lim="800000"/>
            <a:headEnd/>
            <a:tailEnd/>
          </a:ln>
        </p:spPr>
      </p:pic>
      <p:sp>
        <p:nvSpPr>
          <p:cNvPr id="4" name="Прямоугольник 3"/>
          <p:cNvSpPr/>
          <p:nvPr/>
        </p:nvSpPr>
        <p:spPr>
          <a:xfrm>
            <a:off x="1475656" y="110894"/>
            <a:ext cx="6696744" cy="369332"/>
          </a:xfrm>
          <a:prstGeom prst="rect">
            <a:avLst/>
          </a:prstGeom>
        </p:spPr>
        <p:txBody>
          <a:bodyPr wrap="square">
            <a:spAutoFit/>
          </a:bodyPr>
          <a:lstStyle/>
          <a:p>
            <a:r>
              <a:rPr lang="ru-RU" b="1" dirty="0"/>
              <a:t>Возможные схемы включения человека в цепь тока.</a:t>
            </a:r>
            <a:endParaRPr lang="ru-RU" dirty="0"/>
          </a:p>
        </p:txBody>
      </p:sp>
      <p:sp>
        <p:nvSpPr>
          <p:cNvPr id="5" name="TextBox 4"/>
          <p:cNvSpPr txBox="1"/>
          <p:nvPr/>
        </p:nvSpPr>
        <p:spPr>
          <a:xfrm>
            <a:off x="348883" y="3449095"/>
            <a:ext cx="4367133" cy="2308324"/>
          </a:xfrm>
          <a:prstGeom prst="rect">
            <a:avLst/>
          </a:prstGeom>
          <a:noFill/>
        </p:spPr>
        <p:txBody>
          <a:bodyPr wrap="square" rtlCol="0">
            <a:spAutoFit/>
          </a:bodyPr>
          <a:lstStyle/>
          <a:p>
            <a:r>
              <a:rPr lang="ru-RU" sz="1600" b="1" dirty="0" smtClean="0"/>
              <a:t>Напряжение прикосновения </a:t>
            </a:r>
            <a:r>
              <a:rPr lang="ru-RU" sz="1600" dirty="0" smtClean="0"/>
              <a:t>-это </a:t>
            </a:r>
            <a:r>
              <a:rPr lang="ru-RU" sz="1600" dirty="0"/>
              <a:t>напряжение между двумя точками цепи тока замыкания на землю (корпус) при одновременном прикосновении к ним человека. </a:t>
            </a:r>
            <a:endParaRPr lang="ru-RU" sz="1600" dirty="0" smtClean="0"/>
          </a:p>
          <a:p>
            <a:r>
              <a:rPr lang="ru-RU" sz="1600" dirty="0" smtClean="0"/>
              <a:t>Числено </a:t>
            </a:r>
            <a:r>
              <a:rPr lang="ru-RU" sz="1600" dirty="0"/>
              <a:t>оно равно разности потенциалов </a:t>
            </a:r>
            <a:r>
              <a:rPr lang="ru-RU" sz="1600" dirty="0" smtClean="0"/>
              <a:t>точек, которых касается человек  </a:t>
            </a:r>
            <a:r>
              <a:rPr lang="ru-RU" sz="1600" dirty="0"/>
              <a:t>и точек почвы, в которых находятся ноги человека </a:t>
            </a:r>
            <a:r>
              <a:rPr lang="ru-RU" sz="1600" dirty="0" smtClean="0"/>
              <a:t>.</a:t>
            </a:r>
          </a:p>
          <a:p>
            <a:endParaRPr lang="ru-RU" sz="1600" dirty="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543" y="655404"/>
            <a:ext cx="3479068" cy="290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Объект 5"/>
          <p:cNvGraphicFramePr>
            <a:graphicFrameLocks noChangeAspect="1"/>
          </p:cNvGraphicFramePr>
          <p:nvPr>
            <p:extLst>
              <p:ext uri="{D42A27DB-BD31-4B8C-83A1-F6EECF244321}">
                <p14:modId xmlns:p14="http://schemas.microsoft.com/office/powerpoint/2010/main" val="899205352"/>
              </p:ext>
            </p:extLst>
          </p:nvPr>
        </p:nvGraphicFramePr>
        <p:xfrm>
          <a:off x="348883" y="5512150"/>
          <a:ext cx="2921000" cy="490537"/>
        </p:xfrm>
        <a:graphic>
          <a:graphicData uri="http://schemas.openxmlformats.org/presentationml/2006/ole">
            <mc:AlternateContent xmlns:mc="http://schemas.openxmlformats.org/markup-compatibility/2006">
              <mc:Choice xmlns:v="urn:schemas-microsoft-com:vml" Requires="v">
                <p:oleObj spid="_x0000_s14431" name="Формула" r:id="rId5" imgW="1422360" imgH="241200" progId="Equation.3">
                  <p:embed/>
                </p:oleObj>
              </mc:Choice>
              <mc:Fallback>
                <p:oleObj name="Формула" r:id="rId5" imgW="1422360" imgH="241200" progId="Equation.3">
                  <p:embed/>
                  <p:pic>
                    <p:nvPicPr>
                      <p:cNvPr id="0" name=""/>
                      <p:cNvPicPr/>
                      <p:nvPr/>
                    </p:nvPicPr>
                    <p:blipFill>
                      <a:blip r:embed="rId6"/>
                      <a:stretch>
                        <a:fillRect/>
                      </a:stretch>
                    </p:blipFill>
                    <p:spPr>
                      <a:xfrm>
                        <a:off x="348883" y="5512150"/>
                        <a:ext cx="2921000" cy="490537"/>
                      </a:xfrm>
                      <a:prstGeom prst="rect">
                        <a:avLst/>
                      </a:prstGeom>
                    </p:spPr>
                  </p:pic>
                </p:oleObj>
              </mc:Fallback>
            </mc:AlternateContent>
          </a:graphicData>
        </a:graphic>
      </p:graphicFrame>
      <p:sp>
        <p:nvSpPr>
          <p:cNvPr id="7" name="Прямоугольник 6"/>
          <p:cNvSpPr/>
          <p:nvPr/>
        </p:nvSpPr>
        <p:spPr>
          <a:xfrm>
            <a:off x="4981669" y="3356992"/>
            <a:ext cx="3838803" cy="2062103"/>
          </a:xfrm>
          <a:prstGeom prst="rect">
            <a:avLst/>
          </a:prstGeom>
        </p:spPr>
        <p:txBody>
          <a:bodyPr wrap="square">
            <a:spAutoFit/>
          </a:bodyPr>
          <a:lstStyle/>
          <a:p>
            <a:r>
              <a:rPr lang="ru-RU" sz="1600" b="1" dirty="0"/>
              <a:t>Напряжение шага </a:t>
            </a:r>
            <a:r>
              <a:rPr lang="ru-RU" sz="1600" dirty="0"/>
              <a:t>– это напряжение между точками земли, обусловленное растеканием тока замыкания на землю при одновременном касании их ногами человека. Численно напряжение шага равно разности потенциалов точек, на которых находятся ноги человека.</a:t>
            </a:r>
          </a:p>
        </p:txBody>
      </p:sp>
      <p:graphicFrame>
        <p:nvGraphicFramePr>
          <p:cNvPr id="10" name="Объект 9"/>
          <p:cNvGraphicFramePr>
            <a:graphicFrameLocks noChangeAspect="1"/>
          </p:cNvGraphicFramePr>
          <p:nvPr>
            <p:extLst>
              <p:ext uri="{D42A27DB-BD31-4B8C-83A1-F6EECF244321}">
                <p14:modId xmlns:p14="http://schemas.microsoft.com/office/powerpoint/2010/main" val="346599912"/>
              </p:ext>
            </p:extLst>
          </p:nvPr>
        </p:nvGraphicFramePr>
        <p:xfrm>
          <a:off x="5388182" y="5419095"/>
          <a:ext cx="3025775" cy="465138"/>
        </p:xfrm>
        <a:graphic>
          <a:graphicData uri="http://schemas.openxmlformats.org/presentationml/2006/ole">
            <mc:AlternateContent xmlns:mc="http://schemas.openxmlformats.org/markup-compatibility/2006">
              <mc:Choice xmlns:v="urn:schemas-microsoft-com:vml" Requires="v">
                <p:oleObj spid="_x0000_s14432" name="Формула" r:id="rId7" imgW="1473120" imgH="228600" progId="Equation.3">
                  <p:embed/>
                </p:oleObj>
              </mc:Choice>
              <mc:Fallback>
                <p:oleObj name="Формула" r:id="rId7" imgW="1473120" imgH="228600" progId="Equation.3">
                  <p:embed/>
                  <p:pic>
                    <p:nvPicPr>
                      <p:cNvPr id="0" name=""/>
                      <p:cNvPicPr/>
                      <p:nvPr/>
                    </p:nvPicPr>
                    <p:blipFill>
                      <a:blip r:embed="rId8"/>
                      <a:stretch>
                        <a:fillRect/>
                      </a:stretch>
                    </p:blipFill>
                    <p:spPr>
                      <a:xfrm>
                        <a:off x="5388182" y="5419095"/>
                        <a:ext cx="3025775" cy="465138"/>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05149201"/>
              </p:ext>
            </p:extLst>
          </p:nvPr>
        </p:nvGraphicFramePr>
        <p:xfrm>
          <a:off x="342154" y="6004743"/>
          <a:ext cx="1487488" cy="465138"/>
        </p:xfrm>
        <a:graphic>
          <a:graphicData uri="http://schemas.openxmlformats.org/presentationml/2006/ole">
            <mc:AlternateContent xmlns:mc="http://schemas.openxmlformats.org/markup-compatibility/2006">
              <mc:Choice xmlns:v="urn:schemas-microsoft-com:vml" Requires="v">
                <p:oleObj spid="_x0000_s14433" name="Формула" r:id="rId9" imgW="723600" imgH="228600" progId="Equation.3">
                  <p:embed/>
                </p:oleObj>
              </mc:Choice>
              <mc:Fallback>
                <p:oleObj name="Формула" r:id="rId9" imgW="723600" imgH="228600" progId="Equation.3">
                  <p:embed/>
                  <p:pic>
                    <p:nvPicPr>
                      <p:cNvPr id="0" name=""/>
                      <p:cNvPicPr/>
                      <p:nvPr/>
                    </p:nvPicPr>
                    <p:blipFill>
                      <a:blip r:embed="rId10"/>
                      <a:stretch>
                        <a:fillRect/>
                      </a:stretch>
                    </p:blipFill>
                    <p:spPr>
                      <a:xfrm>
                        <a:off x="342154" y="6004743"/>
                        <a:ext cx="1487488" cy="465138"/>
                      </a:xfrm>
                      <a:prstGeom prst="rect">
                        <a:avLst/>
                      </a:prstGeom>
                    </p:spPr>
                  </p:pic>
                </p:oleObj>
              </mc:Fallback>
            </mc:AlternateContent>
          </a:graphicData>
        </a:graphic>
      </p:graphicFrame>
      <p:sp>
        <p:nvSpPr>
          <p:cNvPr id="9" name="TextBox 8"/>
          <p:cNvSpPr txBox="1"/>
          <p:nvPr/>
        </p:nvSpPr>
        <p:spPr>
          <a:xfrm>
            <a:off x="1763688" y="6150023"/>
            <a:ext cx="4338938" cy="276999"/>
          </a:xfrm>
          <a:prstGeom prst="rect">
            <a:avLst/>
          </a:prstGeom>
          <a:noFill/>
        </p:spPr>
        <p:txBody>
          <a:bodyPr wrap="square" rtlCol="0">
            <a:spAutoFit/>
          </a:bodyPr>
          <a:lstStyle/>
          <a:p>
            <a:pPr marL="171450" indent="-171450">
              <a:buFontTx/>
              <a:buChar char="-"/>
            </a:pPr>
            <a:r>
              <a:rPr lang="ru-RU" sz="1200" dirty="0" smtClean="0"/>
              <a:t>сопротивление основания, на котором стоит человек -</a:t>
            </a:r>
            <a:endParaRPr lang="ru-RU" sz="1200" dirty="0"/>
          </a:p>
        </p:txBody>
      </p:sp>
      <p:graphicFrame>
        <p:nvGraphicFramePr>
          <p:cNvPr id="12" name="Объект 11"/>
          <p:cNvGraphicFramePr>
            <a:graphicFrameLocks noChangeAspect="1"/>
          </p:cNvGraphicFramePr>
          <p:nvPr>
            <p:extLst>
              <p:ext uri="{D42A27DB-BD31-4B8C-83A1-F6EECF244321}">
                <p14:modId xmlns:p14="http://schemas.microsoft.com/office/powerpoint/2010/main" val="513288212"/>
              </p:ext>
            </p:extLst>
          </p:nvPr>
        </p:nvGraphicFramePr>
        <p:xfrm>
          <a:off x="5870914" y="6055953"/>
          <a:ext cx="1330325" cy="465138"/>
        </p:xfrm>
        <a:graphic>
          <a:graphicData uri="http://schemas.openxmlformats.org/presentationml/2006/ole">
            <mc:AlternateContent xmlns:mc="http://schemas.openxmlformats.org/markup-compatibility/2006">
              <mc:Choice xmlns:v="urn:schemas-microsoft-com:vml" Requires="v">
                <p:oleObj spid="_x0000_s14434" name="Формула" r:id="rId11" imgW="647640" imgH="228600" progId="Equation.3">
                  <p:embed/>
                </p:oleObj>
              </mc:Choice>
              <mc:Fallback>
                <p:oleObj name="Формула" r:id="rId11" imgW="647640" imgH="228600" progId="Equation.3">
                  <p:embed/>
                  <p:pic>
                    <p:nvPicPr>
                      <p:cNvPr id="0" name="Объект 10"/>
                      <p:cNvPicPr>
                        <a:picLocks noChangeAspect="1" noChangeArrowheads="1"/>
                      </p:cNvPicPr>
                      <p:nvPr/>
                    </p:nvPicPr>
                    <p:blipFill>
                      <a:blip r:embed="rId12"/>
                      <a:srcRect/>
                      <a:stretch>
                        <a:fillRect/>
                      </a:stretch>
                    </p:blipFill>
                    <p:spPr bwMode="auto">
                      <a:xfrm>
                        <a:off x="5870914" y="6055953"/>
                        <a:ext cx="1330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6906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64700986"/>
              </p:ext>
            </p:extLst>
          </p:nvPr>
        </p:nvGraphicFramePr>
        <p:xfrm>
          <a:off x="457200" y="476672"/>
          <a:ext cx="8229600" cy="583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95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165075383"/>
              </p:ext>
            </p:extLst>
          </p:nvPr>
        </p:nvGraphicFramePr>
        <p:xfrm>
          <a:off x="251520" y="332656"/>
          <a:ext cx="8229600" cy="604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525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900" b="1" spc="50" dirty="0" smtClean="0">
                <a:ln w="11430"/>
                <a:solidFill>
                  <a:schemeClr val="tx1"/>
                </a:solidFill>
                <a:effectLst>
                  <a:outerShdw blurRad="76200" dist="50800" dir="5400000" algn="tl" rotWithShape="0">
                    <a:srgbClr val="000000">
                      <a:alpha val="65000"/>
                    </a:srgbClr>
                  </a:outerShdw>
                </a:effectLst>
              </a:rPr>
              <a:t>Специфика поражающего действия электрического тока.</a:t>
            </a:r>
            <a:endParaRPr lang="en-US" sz="2900" b="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lstStyle/>
          <a:p>
            <a:r>
              <a:rPr lang="ru-RU" i="1" dirty="0" smtClean="0"/>
              <a:t>не имеет цвета и запаха</a:t>
            </a:r>
          </a:p>
          <a:p>
            <a:r>
              <a:rPr lang="ru-RU" i="1" dirty="0" smtClean="0"/>
              <a:t>не выдает звука и тепла</a:t>
            </a:r>
          </a:p>
          <a:p>
            <a:r>
              <a:rPr lang="ru-RU" i="1" dirty="0" smtClean="0"/>
              <a:t>нет вкуса </a:t>
            </a:r>
          </a:p>
          <a:p>
            <a:r>
              <a:rPr lang="ru-RU" i="1" dirty="0" smtClean="0"/>
              <a:t>наличие тока невозможно определить ни одним органом чувств человека</a:t>
            </a:r>
          </a:p>
          <a:p>
            <a:r>
              <a:rPr lang="ru-RU" i="1" dirty="0" smtClean="0"/>
              <a:t>наличие тока возможно определить только специальными приборами</a:t>
            </a:r>
            <a:endParaRPr lang="en-US" i="1" dirty="0"/>
          </a:p>
        </p:txBody>
      </p:sp>
    </p:spTree>
    <p:extLst>
      <p:ext uri="{BB962C8B-B14F-4D97-AF65-F5344CB8AC3E}">
        <p14:creationId xmlns:p14="http://schemas.microsoft.com/office/powerpoint/2010/main" val="2078716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404664"/>
            <a:ext cx="8229600" cy="720080"/>
          </a:xfrm>
        </p:spPr>
        <p:txBody>
          <a:bodyPr>
            <a:noAutofit/>
          </a:bodyPr>
          <a:lstStyle/>
          <a:p>
            <a:pPr lvl="0" algn="ctr"/>
            <a:r>
              <a:rPr lang="ru-RU" sz="2800" b="1" spc="50" dirty="0" smtClean="0">
                <a:ln w="11430"/>
                <a:solidFill>
                  <a:schemeClr val="tx1"/>
                </a:solidFill>
                <a:effectLst>
                  <a:outerShdw blurRad="76200" dist="50800" dir="5400000" algn="tl" rotWithShape="0">
                    <a:srgbClr val="000000">
                      <a:alpha val="65000"/>
                    </a:srgbClr>
                  </a:outerShdw>
                </a:effectLst>
              </a:rPr>
              <a:t>ФАКТОРЫ ПОРАЖАЮЩЕГО ДЕЙСТВИЯ ЭЛЕКТРИЧЕСКОГО ТОКА</a:t>
            </a:r>
            <a:endParaRPr lang="en-US" sz="2800" b="1" spc="50" dirty="0">
              <a:ln w="11430"/>
              <a:solidFill>
                <a:schemeClr val="tx1"/>
              </a:solidFill>
              <a:effectLst>
                <a:outerShdw blurRad="76200" dist="50800" dir="5400000" algn="tl" rotWithShape="0">
                  <a:srgbClr val="000000">
                    <a:alpha val="65000"/>
                  </a:srgbClr>
                </a:outerShdw>
              </a:effectLst>
            </a:endParaRPr>
          </a:p>
        </p:txBody>
      </p:sp>
      <p:graphicFrame>
        <p:nvGraphicFramePr>
          <p:cNvPr id="5" name="Схема 4"/>
          <p:cNvGraphicFramePr/>
          <p:nvPr/>
        </p:nvGraphicFramePr>
        <p:xfrm>
          <a:off x="0" y="1412776"/>
          <a:ext cx="889248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1691680" y="2708920"/>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a:xfrm>
            <a:off x="6732240" y="2708920"/>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227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Пороговые значения тока</a:t>
            </a:r>
            <a:endParaRPr lang="en-US"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67544" y="4509120"/>
            <a:ext cx="8229600" cy="1761059"/>
          </a:xfrm>
        </p:spPr>
        <p:txBody>
          <a:bodyPr>
            <a:normAutofit fontScale="85000" lnSpcReduction="10000"/>
          </a:bodyPr>
          <a:lstStyle/>
          <a:p>
            <a:pPr lvl="0">
              <a:buNone/>
            </a:pPr>
            <a:r>
              <a:rPr lang="ru-RU" b="1" dirty="0" smtClean="0"/>
              <a:t>Средние пороговые значения для тока с частотой 50 Гц</a:t>
            </a:r>
          </a:p>
          <a:p>
            <a:pPr>
              <a:buNone/>
            </a:pPr>
            <a:r>
              <a:rPr lang="ru-RU" b="1" dirty="0" smtClean="0"/>
              <a:t>1,1 мА – порог  ощутимого тока</a:t>
            </a:r>
          </a:p>
          <a:p>
            <a:pPr>
              <a:buNone/>
            </a:pPr>
            <a:r>
              <a:rPr lang="ru-RU" b="1" dirty="0" smtClean="0"/>
              <a:t>10,1 мА – порог </a:t>
            </a:r>
            <a:r>
              <a:rPr lang="ru-RU" b="1" dirty="0" err="1" smtClean="0"/>
              <a:t>неотпускающего</a:t>
            </a:r>
            <a:r>
              <a:rPr lang="ru-RU" b="1" dirty="0" smtClean="0"/>
              <a:t> тока</a:t>
            </a:r>
          </a:p>
          <a:p>
            <a:pPr>
              <a:buNone/>
            </a:pPr>
            <a:r>
              <a:rPr lang="ru-RU" b="1" dirty="0" smtClean="0"/>
              <a:t>100 мА – порог </a:t>
            </a:r>
            <a:r>
              <a:rPr lang="ru-RU" b="1" dirty="0" err="1" smtClean="0"/>
              <a:t>фибрилляционного</a:t>
            </a:r>
            <a:r>
              <a:rPr lang="ru-RU" b="1" dirty="0" smtClean="0"/>
              <a:t> тока</a:t>
            </a:r>
            <a:endParaRPr lang="en-US" b="1" dirty="0"/>
          </a:p>
        </p:txBody>
      </p:sp>
      <p:graphicFrame>
        <p:nvGraphicFramePr>
          <p:cNvPr id="4" name="Таблица 3"/>
          <p:cNvGraphicFramePr>
            <a:graphicFrameLocks noGrp="1"/>
          </p:cNvGraphicFramePr>
          <p:nvPr>
            <p:extLst>
              <p:ext uri="{D42A27DB-BD31-4B8C-83A1-F6EECF244321}">
                <p14:modId xmlns:p14="http://schemas.microsoft.com/office/powerpoint/2010/main" val="982116165"/>
              </p:ext>
            </p:extLst>
          </p:nvPr>
        </p:nvGraphicFramePr>
        <p:xfrm>
          <a:off x="251520" y="1988839"/>
          <a:ext cx="8568952" cy="2590800"/>
        </p:xfrm>
        <a:graphic>
          <a:graphicData uri="http://schemas.openxmlformats.org/drawingml/2006/table">
            <a:tbl>
              <a:tblPr firstRow="1" bandRow="1">
                <a:tableStyleId>{5C22544A-7EE6-4342-B048-85BDC9FD1C3A}</a:tableStyleId>
              </a:tblPr>
              <a:tblGrid>
                <a:gridCol w="2232248"/>
                <a:gridCol w="2052228"/>
                <a:gridCol w="2052228"/>
                <a:gridCol w="2232248"/>
              </a:tblGrid>
              <a:tr h="341000">
                <a:tc>
                  <a:txBody>
                    <a:bodyPr/>
                    <a:lstStyle/>
                    <a:p>
                      <a:pPr algn="ctr"/>
                      <a:r>
                        <a:rPr lang="ru-RU" sz="2000" dirty="0" smtClean="0"/>
                        <a:t>Род тока</a:t>
                      </a:r>
                      <a:endParaRPr lang="en-US" sz="2000" dirty="0"/>
                    </a:p>
                  </a:txBody>
                  <a:tcPr anchor="ctr"/>
                </a:tc>
                <a:tc>
                  <a:txBody>
                    <a:bodyPr/>
                    <a:lstStyle/>
                    <a:p>
                      <a:pPr algn="ctr"/>
                      <a:r>
                        <a:rPr lang="ru-RU" sz="2000" b="1" dirty="0" smtClean="0"/>
                        <a:t>ощутимый ток </a:t>
                      </a:r>
                      <a:endParaRPr lang="en-US" sz="2000" dirty="0"/>
                    </a:p>
                  </a:txBody>
                  <a:tcPr anchor="ctr"/>
                </a:tc>
                <a:tc>
                  <a:txBody>
                    <a:bodyPr/>
                    <a:lstStyle/>
                    <a:p>
                      <a:pPr algn="ctr"/>
                      <a:r>
                        <a:rPr lang="ru-RU" sz="2000" b="1" dirty="0" err="1" smtClean="0"/>
                        <a:t>неотпускающий</a:t>
                      </a:r>
                      <a:r>
                        <a:rPr lang="ru-RU" sz="2000" b="1" dirty="0" smtClean="0"/>
                        <a:t> ток </a:t>
                      </a:r>
                      <a:endParaRPr lang="en-US" sz="2000" dirty="0"/>
                    </a:p>
                  </a:txBody>
                  <a:tcPr anchor="ctr"/>
                </a:tc>
                <a:tc>
                  <a:txBody>
                    <a:bodyPr/>
                    <a:lstStyle/>
                    <a:p>
                      <a:pPr algn="ctr"/>
                      <a:r>
                        <a:rPr lang="ru-RU" sz="1800" b="1" dirty="0" err="1" smtClean="0"/>
                        <a:t>фибрилляционный</a:t>
                      </a:r>
                      <a:r>
                        <a:rPr lang="ru-RU" sz="1800" b="1" dirty="0" smtClean="0"/>
                        <a:t> ток </a:t>
                      </a:r>
                      <a:endParaRPr lang="en-US" sz="1800" dirty="0"/>
                    </a:p>
                  </a:txBody>
                  <a:tcPr anchor="ctr"/>
                </a:tc>
              </a:tr>
              <a:tr h="528237">
                <a:tc>
                  <a:txBody>
                    <a:bodyPr/>
                    <a:lstStyle/>
                    <a:p>
                      <a:r>
                        <a:rPr lang="ru-RU" sz="2000" dirty="0" smtClean="0"/>
                        <a:t>ПЕРЕМЕННЫЙ, 50ГЦ</a:t>
                      </a:r>
                      <a:endParaRPr lang="en-US" sz="2000" dirty="0"/>
                    </a:p>
                  </a:txBody>
                  <a:tcPr/>
                </a:tc>
                <a:tc>
                  <a:txBody>
                    <a:bodyPr/>
                    <a:lstStyle/>
                    <a:p>
                      <a:r>
                        <a:rPr lang="ru-RU" sz="2800" b="1" dirty="0" smtClean="0"/>
                        <a:t>0,5…1,5 мА</a:t>
                      </a:r>
                      <a:endParaRPr lang="en-US" sz="2800" dirty="0"/>
                    </a:p>
                  </a:txBody>
                  <a:tcPr/>
                </a:tc>
                <a:tc>
                  <a:txBody>
                    <a:bodyPr/>
                    <a:lstStyle/>
                    <a:p>
                      <a:pPr algn="ctr"/>
                      <a:r>
                        <a:rPr lang="ru-RU" sz="2800" b="1" dirty="0" smtClean="0"/>
                        <a:t>10…15 мА</a:t>
                      </a:r>
                      <a:endParaRPr lang="en-US" sz="2800" dirty="0"/>
                    </a:p>
                  </a:txBody>
                  <a:tcPr/>
                </a:tc>
                <a:tc>
                  <a:txBody>
                    <a:bodyPr/>
                    <a:lstStyle/>
                    <a:p>
                      <a:pPr algn="ctr"/>
                      <a:r>
                        <a:rPr lang="ru-RU" sz="2800" b="1" dirty="0" smtClean="0"/>
                        <a:t>от 100мА до 5А</a:t>
                      </a:r>
                      <a:endParaRPr lang="en-US" sz="2800" dirty="0"/>
                    </a:p>
                  </a:txBody>
                  <a:tcPr/>
                </a:tc>
              </a:tr>
              <a:tr h="528237">
                <a:tc>
                  <a:txBody>
                    <a:bodyPr/>
                    <a:lstStyle/>
                    <a:p>
                      <a:r>
                        <a:rPr lang="ru-RU" sz="2000" dirty="0" smtClean="0"/>
                        <a:t>ПОСТОЯННЫЙ</a:t>
                      </a:r>
                      <a:endParaRPr lang="en-US" sz="2000" dirty="0"/>
                    </a:p>
                  </a:txBody>
                  <a:tcPr/>
                </a:tc>
                <a:tc>
                  <a:txBody>
                    <a:bodyPr/>
                    <a:lstStyle/>
                    <a:p>
                      <a:pPr algn="ctr"/>
                      <a:r>
                        <a:rPr lang="ru-RU" sz="2800" b="1" dirty="0" smtClean="0"/>
                        <a:t> 5…7 мА</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t>50…80мА</a:t>
                      </a:r>
                      <a:endParaRPr lang="en-US" sz="2800" dirty="0"/>
                    </a:p>
                  </a:txBody>
                  <a:tcPr/>
                </a:tc>
                <a:tc>
                  <a:txBody>
                    <a:bodyPr/>
                    <a:lstStyle/>
                    <a:p>
                      <a:pPr algn="ctr"/>
                      <a:r>
                        <a:rPr lang="ru-RU" sz="2800" b="1" dirty="0" smtClean="0"/>
                        <a:t>от 300 мА до 5А</a:t>
                      </a:r>
                      <a:endParaRPr lang="en-US" sz="2800" dirty="0"/>
                    </a:p>
                  </a:txBody>
                  <a:tcPr/>
                </a:tc>
              </a:tr>
            </a:tbl>
          </a:graphicData>
        </a:graphic>
      </p:graphicFrame>
    </p:spTree>
    <p:extLst>
      <p:ext uri="{BB962C8B-B14F-4D97-AF65-F5344CB8AC3E}">
        <p14:creationId xmlns:p14="http://schemas.microsoft.com/office/powerpoint/2010/main" val="732912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r>
              <a:rPr lang="ru-RU"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Схема замещения сопротивления кожи человека</a:t>
            </a:r>
            <a:endParaRPr lang="en-US"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844824"/>
            <a:ext cx="8435280" cy="4680520"/>
          </a:xfrm>
        </p:spPr>
        <p:txBody>
          <a:bodyPr>
            <a:normAutofit lnSpcReduction="10000"/>
          </a:bodyPr>
          <a:lstStyle/>
          <a:p>
            <a:pPr marL="0" indent="19050">
              <a:buNone/>
            </a:pPr>
            <a:r>
              <a:rPr lang="en-US" sz="2000" dirty="0" smtClean="0"/>
              <a:t>R</a:t>
            </a:r>
            <a:r>
              <a:rPr lang="ru-RU" sz="2000" dirty="0" smtClean="0"/>
              <a:t>к – сопротивление кожи</a:t>
            </a:r>
          </a:p>
          <a:p>
            <a:pPr marL="0" indent="19050">
              <a:buNone/>
            </a:pPr>
            <a:r>
              <a:rPr lang="en-US" sz="2000" dirty="0" smtClean="0"/>
              <a:t>R</a:t>
            </a:r>
            <a:r>
              <a:rPr lang="ru-RU" sz="2000" dirty="0" smtClean="0"/>
              <a:t>т – внутреннее сопротивление тела</a:t>
            </a:r>
          </a:p>
          <a:p>
            <a:pPr marL="0" indent="19050">
              <a:buNone/>
            </a:pPr>
            <a:r>
              <a:rPr lang="ru-RU" sz="2000" dirty="0" err="1" smtClean="0"/>
              <a:t>Ск</a:t>
            </a:r>
            <a:r>
              <a:rPr lang="ru-RU" sz="2000" dirty="0" smtClean="0"/>
              <a:t> – емкость кожи</a:t>
            </a:r>
          </a:p>
          <a:p>
            <a:pPr marL="0" indent="19050">
              <a:buNone/>
            </a:pPr>
            <a:endParaRPr lang="ru-RU" sz="2000" dirty="0" smtClean="0"/>
          </a:p>
          <a:p>
            <a:pPr marL="0" indent="19050">
              <a:buNone/>
            </a:pPr>
            <a:r>
              <a:rPr lang="ru-RU" sz="2000" dirty="0" smtClean="0"/>
              <a:t>3-20 кОм  - сопротивление верхнего слоя кожи (0,2 мм), состоящего из мертвых ороговевших клеток</a:t>
            </a:r>
          </a:p>
          <a:p>
            <a:pPr marL="0" indent="19050">
              <a:buNone/>
            </a:pPr>
            <a:r>
              <a:rPr lang="ru-RU" sz="2000" dirty="0" smtClean="0"/>
              <a:t>0,5-0,6 Ом - сопротивление спинномозговой жидкости</a:t>
            </a:r>
          </a:p>
          <a:p>
            <a:pPr marL="0" indent="19050">
              <a:buNone/>
            </a:pPr>
            <a:r>
              <a:rPr lang="ru-RU" sz="2000" dirty="0" smtClean="0"/>
              <a:t>300-500 Ом - сопротивление подкожных тканей</a:t>
            </a:r>
          </a:p>
          <a:p>
            <a:pPr>
              <a:buNone/>
            </a:pPr>
            <a:r>
              <a:rPr lang="ru-RU" sz="2000" dirty="0" smtClean="0"/>
              <a:t>При напряжении 15-20 В</a:t>
            </a:r>
            <a:endParaRPr lang="en-US" sz="2000" dirty="0" smtClean="0"/>
          </a:p>
          <a:p>
            <a:pPr>
              <a:buNone/>
            </a:pPr>
            <a:r>
              <a:rPr lang="ru-RU" sz="2000" dirty="0" smtClean="0"/>
              <a:t>при снятом роговом слое сопротивление человека 600-800 Ом;</a:t>
            </a:r>
            <a:endParaRPr lang="en-US" sz="2000" dirty="0" smtClean="0"/>
          </a:p>
          <a:p>
            <a:pPr>
              <a:buNone/>
            </a:pPr>
            <a:r>
              <a:rPr lang="ru-RU" sz="2000" dirty="0" smtClean="0"/>
              <a:t>при сухой неповрежденной коже – 10-100000 Ом;</a:t>
            </a:r>
            <a:endParaRPr lang="en-US" sz="2000" dirty="0" smtClean="0"/>
          </a:p>
          <a:p>
            <a:pPr>
              <a:buNone/>
            </a:pPr>
            <a:r>
              <a:rPr lang="ru-RU" sz="2000" dirty="0" smtClean="0"/>
              <a:t>при увлажненной коже 1000 Ом.</a:t>
            </a:r>
            <a:endParaRPr lang="en-US" sz="2000" dirty="0" smtClean="0"/>
          </a:p>
          <a:p>
            <a:pPr marL="0" indent="0">
              <a:buNone/>
            </a:pPr>
            <a:r>
              <a:rPr lang="ru-RU" sz="2000" b="1" u="sng" dirty="0" smtClean="0"/>
              <a:t>При расчетах</a:t>
            </a:r>
            <a:r>
              <a:rPr lang="ru-RU" sz="2000" b="1" dirty="0" smtClean="0"/>
              <a:t>, связанных с электробезопасностью, сопротивление тела человека принимают равным         </a:t>
            </a:r>
            <a:r>
              <a:rPr lang="ru-RU" sz="2000" b="1" u="sng" dirty="0" smtClean="0"/>
              <a:t>1000 Ом</a:t>
            </a:r>
            <a:r>
              <a:rPr lang="ru-RU" sz="2000" u="sng" dirty="0" smtClean="0"/>
              <a:t>.</a:t>
            </a:r>
            <a:endParaRPr lang="en-US" sz="2000" u="sng" dirty="0" smtClean="0"/>
          </a:p>
        </p:txBody>
      </p:sp>
      <p:pic>
        <p:nvPicPr>
          <p:cNvPr id="56322" name="Picture 2" descr="Рис. 4.6. Эквивалентная схема замещения сопротивления тела человека при напряжении прикосновения менее 50 В."/>
          <p:cNvPicPr>
            <a:picLocks noChangeAspect="1" noChangeArrowheads="1"/>
          </p:cNvPicPr>
          <p:nvPr/>
        </p:nvPicPr>
        <p:blipFill>
          <a:blip r:embed="rId2" cstate="print"/>
          <a:srcRect/>
          <a:stretch>
            <a:fillRect/>
          </a:stretch>
        </p:blipFill>
        <p:spPr bwMode="auto">
          <a:xfrm>
            <a:off x="4860032" y="1412776"/>
            <a:ext cx="3744416" cy="1373960"/>
          </a:xfrm>
          <a:prstGeom prst="rect">
            <a:avLst/>
          </a:prstGeom>
          <a:noFill/>
        </p:spPr>
      </p:pic>
    </p:spTree>
    <p:extLst>
      <p:ext uri="{BB962C8B-B14F-4D97-AF65-F5344CB8AC3E}">
        <p14:creationId xmlns:p14="http://schemas.microsoft.com/office/powerpoint/2010/main" val="35856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48648"/>
          </a:xfrm>
        </p:spPr>
        <p:txBody>
          <a:bodyPr>
            <a:normAutofit fontScale="90000"/>
          </a:bodyPr>
          <a:lstStyle/>
          <a:p>
            <a:pPr algn="ctr"/>
            <a:r>
              <a:rPr lang="ru-RU" sz="2900" b="1" spc="50" dirty="0" smtClean="0">
                <a:ln w="11430"/>
                <a:solidFill>
                  <a:schemeClr val="tx1"/>
                </a:solidFill>
                <a:effectLst>
                  <a:outerShdw blurRad="76200" dist="50800" dir="5400000" algn="tl" rotWithShape="0">
                    <a:srgbClr val="000000">
                      <a:alpha val="65000"/>
                    </a:srgbClr>
                  </a:outerShdw>
                </a:effectLst>
              </a:rPr>
              <a:t>Пути тока в теле человека</a:t>
            </a:r>
            <a:endParaRPr lang="en-US" sz="2900" b="1" spc="50" dirty="0">
              <a:ln w="11430"/>
              <a:solidFill>
                <a:schemeClr val="tx1"/>
              </a:solidFill>
              <a:effectLst>
                <a:outerShdw blurRad="76200" dist="50800" dir="5400000" algn="tl" rotWithShape="0">
                  <a:srgbClr val="000000">
                    <a:alpha val="65000"/>
                  </a:srgbClr>
                </a:outerShdw>
              </a:effectLst>
            </a:endParaRPr>
          </a:p>
        </p:txBody>
      </p:sp>
      <p:sp>
        <p:nvSpPr>
          <p:cNvPr id="57345" name="Rectangle 1"/>
          <p:cNvSpPr>
            <a:spLocks noChangeArrowheads="1"/>
          </p:cNvSpPr>
          <p:nvPr/>
        </p:nvSpPr>
        <p:spPr bwMode="auto">
          <a:xfrm>
            <a:off x="323528" y="4754324"/>
            <a:ext cx="83529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Характерные</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пути</a:t>
            </a:r>
            <a:r>
              <a:rPr kumimoji="0" lang="en-US" b="0" i="0" u="none" strike="noStrike" cap="none" normalizeH="0" baseline="0" dirty="0" smtClean="0">
                <a:ln>
                  <a:noFill/>
                </a:ln>
                <a:solidFill>
                  <a:srgbClr val="000000"/>
                </a:solidFill>
                <a:effectLst/>
                <a:cs typeface="Times New Roman" pitchFamily="18" charset="0"/>
              </a:rPr>
              <a:t> тока в теле человека (</a:t>
            </a:r>
            <a:r>
              <a:rPr kumimoji="0" lang="en-US" b="0" i="0" u="none" strike="noStrike" cap="none" normalizeH="0" baseline="0" dirty="0" err="1" smtClean="0">
                <a:ln>
                  <a:noFill/>
                </a:ln>
                <a:solidFill>
                  <a:srgbClr val="000000"/>
                </a:solidFill>
                <a:effectLst/>
                <a:cs typeface="Times New Roman" pitchFamily="18" charset="0"/>
              </a:rPr>
              <a:t>петли</a:t>
            </a:r>
            <a:r>
              <a:rPr kumimoji="0" lang="en-US" b="0" i="0" u="none" strike="noStrike" cap="none" normalizeH="0" baseline="0" dirty="0" smtClean="0">
                <a:ln>
                  <a:noFill/>
                </a:ln>
                <a:solidFill>
                  <a:srgbClr val="000000"/>
                </a:solidFill>
                <a:effectLst/>
                <a:cs typeface="Times New Roman" pitchFamily="18" charset="0"/>
              </a:rPr>
              <a:t> тока)</a:t>
            </a:r>
            <a:endParaRPr kumimoji="0" lang="en-US"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Times New Roman" pitchFamily="18" charset="0"/>
              </a:rPr>
              <a:t>1 –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2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ноги</a:t>
            </a:r>
            <a:r>
              <a:rPr kumimoji="0" lang="en-US" b="0" i="0" u="none" strike="noStrike" cap="none" normalizeH="0" baseline="0" dirty="0" smtClean="0">
                <a:ln>
                  <a:noFill/>
                </a:ln>
                <a:solidFill>
                  <a:srgbClr val="000000"/>
                </a:solidFill>
                <a:effectLst/>
                <a:cs typeface="Times New Roman" pitchFamily="18" charset="0"/>
              </a:rPr>
              <a:t>; 3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ноги</a:t>
            </a:r>
            <a:r>
              <a:rPr kumimoji="0" lang="en-US" b="0" i="0" u="none" strike="noStrike" cap="none" normalizeH="0" baseline="0" dirty="0" smtClean="0">
                <a:ln>
                  <a:noFill/>
                </a:ln>
                <a:solidFill>
                  <a:srgbClr val="000000"/>
                </a:solidFill>
                <a:effectLst/>
                <a:cs typeface="Times New Roman" pitchFamily="18" charset="0"/>
              </a:rPr>
              <a:t>; </a:t>
            </a:r>
            <a:r>
              <a:rPr kumimoji="0" lang="ru-RU"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smtClean="0">
                <a:ln>
                  <a:noFill/>
                </a:ln>
                <a:solidFill>
                  <a:srgbClr val="000000"/>
                </a:solidFill>
                <a:effectLst/>
                <a:cs typeface="Times New Roman" pitchFamily="18" charset="0"/>
              </a:rPr>
              <a:t>4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5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6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7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8 – </a:t>
            </a:r>
            <a:r>
              <a:rPr kumimoji="0" lang="en-US" b="0" i="0" u="none" strike="noStrike" cap="none" normalizeH="0" baseline="0" dirty="0" err="1" smtClean="0">
                <a:ln>
                  <a:noFill/>
                </a:ln>
                <a:solidFill>
                  <a:srgbClr val="000000"/>
                </a:solidFill>
                <a:effectLst/>
                <a:cs typeface="Times New Roman" pitchFamily="18" charset="0"/>
              </a:rPr>
              <a:t>обе</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руки</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обе</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ноги</a:t>
            </a:r>
            <a:r>
              <a:rPr kumimoji="0" lang="en-US" b="0" i="0" u="none" strike="noStrike" cap="none" normalizeH="0" baseline="0" dirty="0" smtClean="0">
                <a:ln>
                  <a:noFill/>
                </a:ln>
                <a:solidFill>
                  <a:srgbClr val="000000"/>
                </a:solidFill>
                <a:effectLst/>
                <a:cs typeface="Times New Roman" pitchFamily="18" charset="0"/>
              </a:rPr>
              <a:t>; 9 –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10 –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руки</a:t>
            </a:r>
            <a:r>
              <a:rPr kumimoji="0" lang="en-US" b="0" i="0" u="none" strike="noStrike" cap="none" normalizeH="0" baseline="0" dirty="0" smtClean="0">
                <a:ln>
                  <a:noFill/>
                </a:ln>
                <a:solidFill>
                  <a:srgbClr val="000000"/>
                </a:solidFill>
                <a:effectLst/>
                <a:cs typeface="Times New Roman" pitchFamily="18" charset="0"/>
              </a:rPr>
              <a:t>; 11 –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ноги</a:t>
            </a:r>
            <a:r>
              <a:rPr kumimoji="0" lang="en-US" b="0" i="0" u="none" strike="noStrike" cap="none" normalizeH="0" baseline="0" dirty="0" smtClean="0">
                <a:ln>
                  <a:noFill/>
                </a:ln>
                <a:solidFill>
                  <a:srgbClr val="000000"/>
                </a:solidFill>
                <a:effectLst/>
                <a:cs typeface="Times New Roman" pitchFamily="18" charset="0"/>
              </a:rPr>
              <a:t>; 12 –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13 –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рука</a:t>
            </a:r>
            <a:r>
              <a:rPr kumimoji="0" lang="en-US" b="0" i="0" u="none" strike="noStrike" cap="none" normalizeH="0" baseline="0" dirty="0" smtClean="0">
                <a:ln>
                  <a:noFill/>
                </a:ln>
                <a:solidFill>
                  <a:srgbClr val="000000"/>
                </a:solidFill>
                <a:effectLst/>
                <a:cs typeface="Times New Roman" pitchFamily="18" charset="0"/>
              </a:rPr>
              <a:t>; 14–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правая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r>
              <a:rPr kumimoji="0" lang="en-US" b="0" i="0" u="none" strike="noStrike" cap="none" normalizeH="0" baseline="0" dirty="0" smtClean="0">
                <a:ln>
                  <a:noFill/>
                </a:ln>
                <a:solidFill>
                  <a:srgbClr val="000000"/>
                </a:solidFill>
                <a:effectLst/>
                <a:cs typeface="Times New Roman" pitchFamily="18" charset="0"/>
              </a:rPr>
              <a:t>; 15 – </a:t>
            </a:r>
            <a:r>
              <a:rPr kumimoji="0" lang="en-US" b="0" i="0" u="none" strike="noStrike" cap="none" normalizeH="0" baseline="0" dirty="0" err="1" smtClean="0">
                <a:ln>
                  <a:noFill/>
                </a:ln>
                <a:solidFill>
                  <a:srgbClr val="000000"/>
                </a:solidFill>
                <a:effectLst/>
                <a:cs typeface="Times New Roman" pitchFamily="18" charset="0"/>
              </a:rPr>
              <a:t>голова</a:t>
            </a:r>
            <a:r>
              <a:rPr kumimoji="0" lang="en-US" b="0" i="0" u="none" strike="noStrike" cap="none" normalizeH="0" baseline="0" dirty="0" smtClean="0">
                <a:ln>
                  <a:noFill/>
                </a:ln>
                <a:solidFill>
                  <a:srgbClr val="000000"/>
                </a:solidFill>
                <a:effectLst/>
                <a:cs typeface="Times New Roman" pitchFamily="18" charset="0"/>
              </a:rPr>
              <a:t> – </a:t>
            </a:r>
            <a:r>
              <a:rPr kumimoji="0" lang="en-US" b="0" i="0" u="none" strike="noStrike" cap="none" normalizeH="0" baseline="0" dirty="0" err="1" smtClean="0">
                <a:ln>
                  <a:noFill/>
                </a:ln>
                <a:solidFill>
                  <a:srgbClr val="000000"/>
                </a:solidFill>
                <a:effectLst/>
                <a:cs typeface="Times New Roman" pitchFamily="18" charset="0"/>
              </a:rPr>
              <a:t>левая</a:t>
            </a:r>
            <a:r>
              <a:rPr kumimoji="0" lang="en-US" b="0" i="0" u="none" strike="noStrike" cap="none" normalizeH="0" baseline="0" dirty="0" smtClean="0">
                <a:ln>
                  <a:noFill/>
                </a:ln>
                <a:solidFill>
                  <a:srgbClr val="000000"/>
                </a:solidFill>
                <a:effectLst/>
                <a:cs typeface="Times New Roman" pitchFamily="18" charset="0"/>
              </a:rPr>
              <a:t> </a:t>
            </a:r>
            <a:r>
              <a:rPr kumimoji="0" lang="en-US" b="0" i="0" u="none" strike="noStrike" cap="none" normalizeH="0" baseline="0" dirty="0" err="1" smtClean="0">
                <a:ln>
                  <a:noFill/>
                </a:ln>
                <a:solidFill>
                  <a:srgbClr val="000000"/>
                </a:solidFill>
                <a:effectLst/>
                <a:cs typeface="Times New Roman" pitchFamily="18" charset="0"/>
              </a:rPr>
              <a:t>нога</a:t>
            </a:r>
            <a:endParaRPr kumimoji="0" lang="en-US" b="0" i="0" u="none" strike="noStrike" cap="none" normalizeH="0" baseline="0" dirty="0" smtClean="0">
              <a:ln>
                <a:noFill/>
              </a:ln>
              <a:solidFill>
                <a:srgbClr val="000000"/>
              </a:solidFill>
              <a:effectLst/>
              <a:cs typeface="Times New Roman" pitchFamily="18" charset="0"/>
            </a:endParaRPr>
          </a:p>
        </p:txBody>
      </p:sp>
      <p:pic>
        <p:nvPicPr>
          <p:cNvPr id="57346" name="Picture 2" descr="wpe52.jpg (89908 bytes)"/>
          <p:cNvPicPr>
            <a:picLocks noChangeAspect="1" noChangeArrowheads="1"/>
          </p:cNvPicPr>
          <p:nvPr/>
        </p:nvPicPr>
        <p:blipFill>
          <a:blip r:embed="rId3" cstate="print"/>
          <a:srcRect/>
          <a:stretch>
            <a:fillRect/>
          </a:stretch>
        </p:blipFill>
        <p:spPr bwMode="auto">
          <a:xfrm>
            <a:off x="1907704" y="1124744"/>
            <a:ext cx="4829175" cy="3686175"/>
          </a:xfrm>
          <a:prstGeom prst="rect">
            <a:avLst/>
          </a:prstGeom>
          <a:noFill/>
        </p:spPr>
      </p:pic>
    </p:spTree>
    <p:extLst>
      <p:ext uri="{BB962C8B-B14F-4D97-AF65-F5344CB8AC3E}">
        <p14:creationId xmlns:p14="http://schemas.microsoft.com/office/powerpoint/2010/main" val="1003700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63272" cy="1080120"/>
          </a:xfrm>
        </p:spPr>
        <p:txBody>
          <a:bodyPr>
            <a:noAutofit/>
          </a:bodyPr>
          <a:lstStyle/>
          <a:p>
            <a:pPr lvl="0" algn="ctr"/>
            <a:r>
              <a:rPr lang="en-US" sz="2800" b="1" spc="50" dirty="0" smtClean="0">
                <a:ln w="11430"/>
                <a:solidFill>
                  <a:schemeClr val="tx1"/>
                </a:solidFill>
                <a:effectLst>
                  <a:outerShdw blurRad="76200" dist="50800" dir="5400000" algn="tl" rotWithShape="0">
                    <a:srgbClr val="000000">
                      <a:alpha val="65000"/>
                    </a:srgbClr>
                  </a:outerShdw>
                </a:effectLst>
              </a:rPr>
              <a:t>Характеристика наиболее </a:t>
            </a:r>
            <a:r>
              <a:rPr lang="en-US" sz="2800" b="1" spc="50" dirty="0" err="1" smtClean="0">
                <a:ln w="11430"/>
                <a:solidFill>
                  <a:schemeClr val="tx1"/>
                </a:solidFill>
                <a:effectLst>
                  <a:outerShdw blurRad="76200" dist="50800" dir="5400000" algn="tl" rotWithShape="0">
                    <a:srgbClr val="000000">
                      <a:alpha val="65000"/>
                    </a:srgbClr>
                  </a:outerShdw>
                </a:effectLst>
              </a:rPr>
              <a:t>распространенных</a:t>
            </a:r>
            <a:r>
              <a:rPr lang="en-US" sz="2800" b="1" spc="50" dirty="0" smtClean="0">
                <a:ln w="11430"/>
                <a:solidFill>
                  <a:schemeClr val="tx1"/>
                </a:solidFill>
                <a:effectLst>
                  <a:outerShdw blurRad="76200" dist="50800" dir="5400000" algn="tl" rotWithShape="0">
                    <a:srgbClr val="000000">
                      <a:alpha val="65000"/>
                    </a:srgbClr>
                  </a:outerShdw>
                </a:effectLst>
              </a:rPr>
              <a:t> </a:t>
            </a:r>
            <a:r>
              <a:rPr lang="ru-RU" sz="2800" b="1" spc="50" dirty="0" smtClean="0">
                <a:ln w="11430"/>
                <a:solidFill>
                  <a:schemeClr val="tx1"/>
                </a:solidFill>
                <a:effectLst>
                  <a:outerShdw blurRad="76200" dist="50800" dir="5400000" algn="tl" rotWithShape="0">
                    <a:srgbClr val="000000">
                      <a:alpha val="65000"/>
                    </a:srgbClr>
                  </a:outerShdw>
                </a:effectLst>
              </a:rPr>
              <a:t/>
            </a:r>
            <a:br>
              <a:rPr lang="ru-RU" sz="2800" b="1" spc="50" dirty="0" smtClean="0">
                <a:ln w="11430"/>
                <a:solidFill>
                  <a:schemeClr val="tx1"/>
                </a:solidFill>
                <a:effectLst>
                  <a:outerShdw blurRad="76200" dist="50800" dir="5400000" algn="tl" rotWithShape="0">
                    <a:srgbClr val="000000">
                      <a:alpha val="65000"/>
                    </a:srgbClr>
                  </a:outerShdw>
                </a:effectLst>
              </a:rPr>
            </a:br>
            <a:r>
              <a:rPr lang="en-US" sz="2800" b="1" spc="50" dirty="0" err="1" smtClean="0">
                <a:ln w="11430"/>
                <a:solidFill>
                  <a:schemeClr val="tx1"/>
                </a:solidFill>
                <a:effectLst>
                  <a:outerShdw blurRad="76200" dist="50800" dir="5400000" algn="tl" rotWithShape="0">
                    <a:srgbClr val="000000">
                      <a:alpha val="65000"/>
                    </a:srgbClr>
                  </a:outerShdw>
                </a:effectLst>
              </a:rPr>
              <a:t>путей</a:t>
            </a:r>
            <a:r>
              <a:rPr lang="en-US" sz="2800" b="1" spc="50" dirty="0" smtClean="0">
                <a:ln w="11430"/>
                <a:solidFill>
                  <a:schemeClr val="tx1"/>
                </a:solidFill>
                <a:effectLst>
                  <a:outerShdw blurRad="76200" dist="50800" dir="5400000" algn="tl" rotWithShape="0">
                    <a:srgbClr val="000000">
                      <a:alpha val="65000"/>
                    </a:srgbClr>
                  </a:outerShdw>
                </a:effectLst>
              </a:rPr>
              <a:t> тока в теле человека</a:t>
            </a:r>
            <a:endParaRPr lang="en-US" sz="2800" b="1" spc="50" dirty="0">
              <a:ln w="11430"/>
              <a:solidFill>
                <a:schemeClr val="tx1"/>
              </a:solidFill>
              <a:effectLst>
                <a:outerShdw blurRad="76200" dist="50800" dir="5400000" algn="tl" rotWithShape="0">
                  <a:srgbClr val="000000">
                    <a:alpha val="65000"/>
                  </a:srgbClr>
                </a:outerShdw>
              </a:effectLst>
            </a:endParaRPr>
          </a:p>
        </p:txBody>
      </p:sp>
      <p:graphicFrame>
        <p:nvGraphicFramePr>
          <p:cNvPr id="6" name="Таблица 5"/>
          <p:cNvGraphicFramePr>
            <a:graphicFrameLocks noGrp="1"/>
          </p:cNvGraphicFramePr>
          <p:nvPr/>
        </p:nvGraphicFramePr>
        <p:xfrm>
          <a:off x="395534" y="1412776"/>
          <a:ext cx="8424937" cy="5148176"/>
        </p:xfrm>
        <a:graphic>
          <a:graphicData uri="http://schemas.openxmlformats.org/drawingml/2006/table">
            <a:tbl>
              <a:tblPr/>
              <a:tblGrid>
                <a:gridCol w="2396854"/>
                <a:gridCol w="1689781"/>
                <a:gridCol w="2073277"/>
                <a:gridCol w="2265025"/>
              </a:tblGrid>
              <a:tr h="1914458">
                <a:tc>
                  <a:txBody>
                    <a:bodyPr/>
                    <a:lstStyle/>
                    <a:p>
                      <a:pPr algn="ctr"/>
                      <a:r>
                        <a:rPr lang="ru-RU" sz="2000" dirty="0"/>
                        <a:t>Путь тока</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a:t>Частота возникновения данного пути </a:t>
                      </a:r>
                      <a:r>
                        <a:rPr lang="ru-RU" sz="2000" dirty="0" err="1"/>
                        <a:t>тока,%</a:t>
                      </a:r>
                      <a:endParaRPr lang="ru-RU" sz="2000" dirty="0"/>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a:t>Доля терявших сознание во время воздействия тока,%</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a:t>Значение тока, проходящего через область сердца, в % от общего тока, проходящего через тело</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Рука – рука</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40</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83</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3,3</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Правая рука - ноги</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87</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6,7</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Левая рука – ноги</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17</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80</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3,7</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Нога - нога</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0,4</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Голова - ноги</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88</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6,8</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a:t>Голова - руки</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92</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7,0</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57">
                <a:tc>
                  <a:txBody>
                    <a:bodyPr/>
                    <a:lstStyle/>
                    <a:p>
                      <a:r>
                        <a:rPr lang="ru-RU" sz="2000" dirty="0"/>
                        <a:t>Прочие</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65</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55061" marR="55061" marT="55061" marB="55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6293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5148064" y="2492896"/>
            <a:ext cx="144016"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19672" y="404664"/>
            <a:ext cx="6408712" cy="81560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ct val="0"/>
              </a:spcBef>
            </a:pPr>
            <a:r>
              <a:rPr lang="ru-RU"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ВИДЫ ЭЛЕКТРОТРАВМ</a:t>
            </a:r>
            <a:endPar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endParaRPr lang="en-US" dirty="0"/>
          </a:p>
        </p:txBody>
      </p:sp>
      <p:sp>
        <p:nvSpPr>
          <p:cNvPr id="6" name="TextBox 5"/>
          <p:cNvSpPr txBox="1"/>
          <p:nvPr/>
        </p:nvSpPr>
        <p:spPr>
          <a:xfrm>
            <a:off x="1547664" y="1772816"/>
            <a:ext cx="302433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ЭЛЕКТРОТРАВМА –местное поражение тканей и органов</a:t>
            </a:r>
            <a:endParaRPr lang="en-US" dirty="0"/>
          </a:p>
        </p:txBody>
      </p:sp>
      <p:sp>
        <p:nvSpPr>
          <p:cNvPr id="7" name="TextBox 6"/>
          <p:cNvSpPr txBox="1"/>
          <p:nvPr/>
        </p:nvSpPr>
        <p:spPr>
          <a:xfrm>
            <a:off x="5004048" y="1857598"/>
            <a:ext cx="32403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ЭЛЕКТРИЧЕСКИЙ УДАР – </a:t>
            </a:r>
            <a:endParaRPr lang="en-US" dirty="0" smtClean="0"/>
          </a:p>
          <a:p>
            <a:pPr algn="ctr"/>
            <a:r>
              <a:rPr lang="ru-RU" dirty="0" smtClean="0"/>
              <a:t>общее поражение </a:t>
            </a:r>
            <a:r>
              <a:rPr lang="ru-RU" sz="1600" dirty="0" smtClean="0"/>
              <a:t>организма</a:t>
            </a:r>
            <a:endParaRPr lang="en-US" sz="1600" dirty="0"/>
          </a:p>
        </p:txBody>
      </p:sp>
      <p:sp>
        <p:nvSpPr>
          <p:cNvPr id="8" name="Стрелка вниз 7"/>
          <p:cNvSpPr/>
          <p:nvPr/>
        </p:nvSpPr>
        <p:spPr>
          <a:xfrm>
            <a:off x="3419872" y="1124744"/>
            <a:ext cx="86409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Стрелка вниз 8"/>
          <p:cNvSpPr/>
          <p:nvPr/>
        </p:nvSpPr>
        <p:spPr>
          <a:xfrm>
            <a:off x="5580112" y="1124744"/>
            <a:ext cx="86409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2996952"/>
            <a:ext cx="30243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Электрический ожог</a:t>
            </a:r>
            <a:endParaRPr lang="en-US" dirty="0"/>
          </a:p>
        </p:txBody>
      </p:sp>
      <p:sp>
        <p:nvSpPr>
          <p:cNvPr id="11" name="TextBox 10"/>
          <p:cNvSpPr txBox="1"/>
          <p:nvPr/>
        </p:nvSpPr>
        <p:spPr>
          <a:xfrm>
            <a:off x="467544" y="3789039"/>
            <a:ext cx="30243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err="1" smtClean="0"/>
              <a:t>Электроофтальмия</a:t>
            </a:r>
            <a:endParaRPr lang="en-US" dirty="0"/>
          </a:p>
        </p:txBody>
      </p:sp>
      <p:sp>
        <p:nvSpPr>
          <p:cNvPr id="12" name="TextBox 11"/>
          <p:cNvSpPr txBox="1"/>
          <p:nvPr/>
        </p:nvSpPr>
        <p:spPr>
          <a:xfrm>
            <a:off x="467544" y="4509120"/>
            <a:ext cx="30243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Электрический знак</a:t>
            </a:r>
            <a:endParaRPr lang="en-US" dirty="0"/>
          </a:p>
        </p:txBody>
      </p:sp>
      <p:sp>
        <p:nvSpPr>
          <p:cNvPr id="13" name="TextBox 12"/>
          <p:cNvSpPr txBox="1"/>
          <p:nvPr/>
        </p:nvSpPr>
        <p:spPr>
          <a:xfrm>
            <a:off x="467544" y="5157192"/>
            <a:ext cx="30243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Металлизация кожи</a:t>
            </a:r>
            <a:endParaRPr lang="en-US" dirty="0"/>
          </a:p>
        </p:txBody>
      </p:sp>
      <p:sp>
        <p:nvSpPr>
          <p:cNvPr id="14" name="TextBox 13"/>
          <p:cNvSpPr txBox="1"/>
          <p:nvPr/>
        </p:nvSpPr>
        <p:spPr>
          <a:xfrm>
            <a:off x="323528" y="5949279"/>
            <a:ext cx="316835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Механические повреждения</a:t>
            </a:r>
            <a:endParaRPr lang="en-US" dirty="0"/>
          </a:p>
        </p:txBody>
      </p:sp>
      <p:sp>
        <p:nvSpPr>
          <p:cNvPr id="15" name="Прямоугольник 14"/>
          <p:cNvSpPr/>
          <p:nvPr/>
        </p:nvSpPr>
        <p:spPr>
          <a:xfrm>
            <a:off x="3995936" y="2708920"/>
            <a:ext cx="144016"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Стрелка вправо 15"/>
          <p:cNvSpPr/>
          <p:nvPr/>
        </p:nvSpPr>
        <p:spPr>
          <a:xfrm flipH="1">
            <a:off x="3491880" y="306896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Стрелка вправо 16"/>
          <p:cNvSpPr/>
          <p:nvPr/>
        </p:nvSpPr>
        <p:spPr>
          <a:xfrm flipH="1">
            <a:off x="3491880" y="393305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Стрелка вправо 17"/>
          <p:cNvSpPr/>
          <p:nvPr/>
        </p:nvSpPr>
        <p:spPr>
          <a:xfrm flipH="1">
            <a:off x="3491880" y="4653137"/>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Стрелка вправо 18"/>
          <p:cNvSpPr/>
          <p:nvPr/>
        </p:nvSpPr>
        <p:spPr>
          <a:xfrm flipH="1">
            <a:off x="3491880" y="5301209"/>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Стрелка вправо 19"/>
          <p:cNvSpPr/>
          <p:nvPr/>
        </p:nvSpPr>
        <p:spPr>
          <a:xfrm flipH="1">
            <a:off x="3491880" y="602128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52120" y="2636912"/>
            <a:ext cx="324036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I</a:t>
            </a:r>
            <a:r>
              <a:rPr lang="ru-RU" sz="1600" dirty="0" smtClean="0"/>
              <a:t> – судорожное сокращение мышц без потери сознания</a:t>
            </a:r>
            <a:endParaRPr lang="en-US" sz="1600" dirty="0"/>
          </a:p>
        </p:txBody>
      </p:sp>
      <p:sp>
        <p:nvSpPr>
          <p:cNvPr id="23" name="TextBox 22"/>
          <p:cNvSpPr txBox="1"/>
          <p:nvPr/>
        </p:nvSpPr>
        <p:spPr>
          <a:xfrm>
            <a:off x="5652120" y="3366284"/>
            <a:ext cx="324036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II</a:t>
            </a:r>
            <a:r>
              <a:rPr lang="ru-RU" sz="1600" dirty="0" smtClean="0"/>
              <a:t> – судорожное сокращение мышц с потерей сознания, но с сохранившимся дыханием и работой сердца</a:t>
            </a:r>
            <a:endParaRPr lang="en-US" sz="1600" dirty="0"/>
          </a:p>
        </p:txBody>
      </p:sp>
      <p:sp>
        <p:nvSpPr>
          <p:cNvPr id="24" name="TextBox 23"/>
          <p:cNvSpPr txBox="1"/>
          <p:nvPr/>
        </p:nvSpPr>
        <p:spPr>
          <a:xfrm>
            <a:off x="5652120" y="4542219"/>
            <a:ext cx="3240360"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500" dirty="0" smtClean="0"/>
              <a:t>III</a:t>
            </a:r>
            <a:r>
              <a:rPr lang="ru-RU" sz="1500" dirty="0" smtClean="0"/>
              <a:t> – потеря сознания и нарушение сердечной деятельности или дыхания (или того и другого)</a:t>
            </a:r>
            <a:endParaRPr lang="en-US" sz="1500" dirty="0"/>
          </a:p>
        </p:txBody>
      </p:sp>
      <p:sp>
        <p:nvSpPr>
          <p:cNvPr id="25" name="TextBox 24"/>
          <p:cNvSpPr txBox="1"/>
          <p:nvPr/>
        </p:nvSpPr>
        <p:spPr>
          <a:xfrm>
            <a:off x="5652120" y="5661248"/>
            <a:ext cx="324036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IV – </a:t>
            </a:r>
            <a:r>
              <a:rPr lang="ru-RU" sz="1600" dirty="0" smtClean="0"/>
              <a:t>состояние клинической смерти (отсутствие дыхания и кровообращения)</a:t>
            </a:r>
            <a:endParaRPr lang="en-US" sz="1600" dirty="0"/>
          </a:p>
        </p:txBody>
      </p:sp>
      <p:sp>
        <p:nvSpPr>
          <p:cNvPr id="26" name="Стрелка вправо 25"/>
          <p:cNvSpPr/>
          <p:nvPr/>
        </p:nvSpPr>
        <p:spPr>
          <a:xfrm>
            <a:off x="5292080" y="6021289"/>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право 26"/>
          <p:cNvSpPr/>
          <p:nvPr/>
        </p:nvSpPr>
        <p:spPr>
          <a:xfrm>
            <a:off x="5292080" y="486916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Стрелка вправо 27"/>
          <p:cNvSpPr/>
          <p:nvPr/>
        </p:nvSpPr>
        <p:spPr>
          <a:xfrm>
            <a:off x="5292080" y="285293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Стрелка вправо 28"/>
          <p:cNvSpPr/>
          <p:nvPr/>
        </p:nvSpPr>
        <p:spPr>
          <a:xfrm>
            <a:off x="5292080" y="38610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571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fontScale="90000"/>
          </a:bodyPr>
          <a:lstStyle/>
          <a:p>
            <a:pPr algn="ctr"/>
            <a:r>
              <a:rPr lang="ru-RU" sz="2900" b="1" spc="50" dirty="0" smtClean="0">
                <a:ln w="11430"/>
                <a:solidFill>
                  <a:schemeClr val="tx1"/>
                </a:solidFill>
                <a:effectLst>
                  <a:outerShdw blurRad="76200" dist="50800" dir="5400000" algn="tl" rotWithShape="0">
                    <a:srgbClr val="000000">
                      <a:alpha val="65000"/>
                    </a:srgbClr>
                  </a:outerShdw>
                </a:effectLst>
              </a:rPr>
              <a:t>Освобождение пострадавшего </a:t>
            </a:r>
            <a:br>
              <a:rPr lang="ru-RU" sz="2900" b="1" spc="50" dirty="0" smtClean="0">
                <a:ln w="11430"/>
                <a:solidFill>
                  <a:schemeClr val="tx1"/>
                </a:solidFill>
                <a:effectLst>
                  <a:outerShdw blurRad="76200" dist="50800" dir="5400000" algn="tl" rotWithShape="0">
                    <a:srgbClr val="000000">
                      <a:alpha val="65000"/>
                    </a:srgbClr>
                  </a:outerShdw>
                </a:effectLst>
              </a:rPr>
            </a:br>
            <a:r>
              <a:rPr lang="ru-RU" sz="2900" b="1" spc="50" dirty="0" smtClean="0">
                <a:ln w="11430"/>
                <a:solidFill>
                  <a:schemeClr val="tx1"/>
                </a:solidFill>
                <a:effectLst>
                  <a:outerShdw blurRad="76200" dist="50800" dir="5400000" algn="tl" rotWithShape="0">
                    <a:srgbClr val="000000">
                      <a:alpha val="65000"/>
                    </a:srgbClr>
                  </a:outerShdw>
                </a:effectLst>
              </a:rPr>
              <a:t>от действия электрического тока</a:t>
            </a:r>
            <a:endParaRPr lang="en-US" sz="2900" b="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a:bodyPr>
          <a:lstStyle/>
          <a:p>
            <a:pPr algn="just"/>
            <a:r>
              <a:rPr lang="ru-RU" dirty="0" smtClean="0"/>
              <a:t>Если пострадавший самостоятельно не может освободиться от действия электрического тока, то необходимо </a:t>
            </a:r>
            <a:r>
              <a:rPr lang="ru-RU" b="1" dirty="0" smtClean="0"/>
              <a:t>КАК МОЖНО БЫСТРЕЕ ОСВОБОДИТЬ ПОСТРАДАВШЕГО ОТ ДЕЙСТВИЯ ЭЛЕКТРИЧЕСКОГО ТОКА</a:t>
            </a:r>
            <a:r>
              <a:rPr lang="ru-RU" dirty="0" smtClean="0"/>
              <a:t>, предварительно позаботившись </a:t>
            </a:r>
            <a:r>
              <a:rPr lang="ru-RU" b="1" dirty="0" smtClean="0"/>
              <a:t>О СОБСТВЕННОЙ БЕЗОПАСНОСТИ.</a:t>
            </a:r>
            <a:r>
              <a:rPr lang="ru-RU" dirty="0" smtClean="0"/>
              <a:t> </a:t>
            </a:r>
          </a:p>
        </p:txBody>
      </p:sp>
    </p:spTree>
    <p:extLst>
      <p:ext uri="{BB962C8B-B14F-4D97-AF65-F5344CB8AC3E}">
        <p14:creationId xmlns:p14="http://schemas.microsoft.com/office/powerpoint/2010/main" val="177391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112" y="260648"/>
            <a:ext cx="8229600" cy="576064"/>
          </a:xfrm>
        </p:spPr>
        <p:txBody>
          <a:bodyPr>
            <a:normAutofit/>
          </a:bodyPr>
          <a:lstStyle/>
          <a:p>
            <a:r>
              <a:rPr lang="ru-RU" sz="3200" b="1" dirty="0" smtClean="0">
                <a:solidFill>
                  <a:schemeClr val="tx1"/>
                </a:solidFill>
              </a:rPr>
              <a:t>Электрическая опасность: остаточный заряд</a:t>
            </a:r>
            <a:endParaRPr lang="ru-RU" sz="3200" b="1" dirty="0">
              <a:solidFill>
                <a:schemeClr val="tx1"/>
              </a:solidFill>
            </a:endParaRPr>
          </a:p>
        </p:txBody>
      </p:sp>
      <p:sp>
        <p:nvSpPr>
          <p:cNvPr id="4" name="Номер слайда 3"/>
          <p:cNvSpPr>
            <a:spLocks noGrp="1"/>
          </p:cNvSpPr>
          <p:nvPr>
            <p:ph type="sldNum" sz="quarter" idx="12"/>
          </p:nvPr>
        </p:nvSpPr>
        <p:spPr/>
        <p:txBody>
          <a:bodyPr/>
          <a:lstStyle/>
          <a:p>
            <a:fld id="{80268078-7C63-40C9-97FB-19ED1922B3DB}" type="slidenum">
              <a:rPr lang="en-US" smtClean="0"/>
              <a:pPr/>
              <a:t>6</a:t>
            </a:fld>
            <a:endParaRPr lang="en-US"/>
          </a:p>
        </p:txBody>
      </p:sp>
      <p:sp>
        <p:nvSpPr>
          <p:cNvPr id="6" name="Объект 5"/>
          <p:cNvSpPr>
            <a:spLocks noGrp="1"/>
          </p:cNvSpPr>
          <p:nvPr>
            <p:ph idx="1"/>
          </p:nvPr>
        </p:nvSpPr>
        <p:spPr>
          <a:xfrm>
            <a:off x="5580112" y="3331921"/>
            <a:ext cx="3106687" cy="2952328"/>
          </a:xfrm>
        </p:spPr>
        <p:txBody>
          <a:bodyPr>
            <a:noAutofit/>
          </a:bodyPr>
          <a:lstStyle/>
          <a:p>
            <a:pPr marL="0" indent="0">
              <a:buNone/>
            </a:pPr>
            <a:r>
              <a:rPr lang="ru-RU" sz="1600" dirty="0"/>
              <a:t>Для разряда емкостей следует присоединить провод разрядника (щупа) к заземленной конструкции (детали) и затем коснуться щупом токоведущей части.</a:t>
            </a:r>
          </a:p>
          <a:p>
            <a:pPr marL="0" indent="0">
              <a:buNone/>
            </a:pPr>
            <a:r>
              <a:rPr lang="ru-RU" sz="1600" u="sng" dirty="0"/>
              <a:t>Изменять указанную последовательность операций нельзя, так как в этом случае ток разряда пройдет через тело человека. </a:t>
            </a:r>
          </a:p>
          <a:p>
            <a:pPr marL="0" indent="0">
              <a:buNone/>
            </a:pPr>
            <a:endParaRPr lang="ru-RU" sz="1600" dirty="0"/>
          </a:p>
        </p:txBody>
      </p:sp>
      <p:pic>
        <p:nvPicPr>
          <p:cNvPr id="2052" name="Picture 4" descr="https://electric-220.ru/_nw/10/322575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31922"/>
            <a:ext cx="4536504" cy="29759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1"/>
            <a:ext cx="33337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Скругленная соединительная линия 7"/>
          <p:cNvCxnSpPr/>
          <p:nvPr/>
        </p:nvCxnSpPr>
        <p:spPr>
          <a:xfrm rot="16200000" flipH="1">
            <a:off x="2915815" y="1988841"/>
            <a:ext cx="1008115" cy="432047"/>
          </a:xfrm>
          <a:prstGeom prst="curvedConnector3">
            <a:avLst>
              <a:gd name="adj1" fmla="val 226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445768" y="2518442"/>
                <a:ext cx="2808312" cy="721351"/>
              </a:xfrm>
              <a:prstGeom prst="rect">
                <a:avLst/>
              </a:prstGeom>
              <a:noFill/>
            </p:spPr>
            <p:txBody>
              <a:bodyPr wrap="square" rtlCol="0">
                <a:spAutoFit/>
              </a:bodyPr>
              <a:lstStyle/>
              <a:p>
                <a:r>
                  <a:rPr lang="en-US" i="1" dirty="0" smtClean="0">
                    <a:latin typeface="Times New Roman" pitchFamily="18" charset="0"/>
                    <a:cs typeface="Times New Roman" pitchFamily="18" charset="0"/>
                  </a:rPr>
                  <a:t>I</a:t>
                </a:r>
                <a:r>
                  <a:rPr lang="en-US" i="1" baseline="-25000" dirty="0" err="1">
                    <a:latin typeface="Times New Roman" pitchFamily="18" charset="0"/>
                    <a:cs typeface="Times New Roman" pitchFamily="18" charset="0"/>
                  </a:rPr>
                  <a:t>h</a:t>
                </a:r>
                <a:r>
                  <a:rPr lang="en-US" dirty="0">
                    <a:latin typeface="Times New Roman" pitchFamily="18" charset="0"/>
                    <a:cs typeface="Times New Roman" pitchFamily="18" charset="0"/>
                  </a:rPr>
                  <a:t> = </a:t>
                </a:r>
                <a14:m>
                  <m:oMath xmlns:m="http://schemas.openxmlformats.org/officeDocument/2006/math">
                    <m:f>
                      <m:fPr>
                        <m:ctrlPr>
                          <a:rPr lang="ru-RU" i="1" smtClean="0">
                            <a:latin typeface="Cambria Math"/>
                          </a:rPr>
                        </m:ctrlPr>
                      </m:fPr>
                      <m:num>
                        <m:r>
                          <m:rPr>
                            <m:nor/>
                          </m:rPr>
                          <a:rPr lang="en-US" dirty="0" smtClean="0">
                            <a:latin typeface="Times New Roman" pitchFamily="18" charset="0"/>
                            <a:cs typeface="Times New Roman" pitchFamily="18" charset="0"/>
                          </a:rPr>
                          <m:t>U</m:t>
                        </m:r>
                        <m:sSup>
                          <m:sSupPr>
                            <m:ctrlPr>
                              <a:rPr lang="en-US" i="1" dirty="0" smtClean="0">
                                <a:latin typeface="Cambria Math"/>
                                <a:cs typeface="Times New Roman" pitchFamily="18" charset="0"/>
                              </a:rPr>
                            </m:ctrlPr>
                          </m:sSupPr>
                          <m:e>
                            <m:r>
                              <a:rPr lang="en-US" b="0" i="1" dirty="0" smtClean="0">
                                <a:latin typeface="Cambria Math"/>
                                <a:cs typeface="Times New Roman" pitchFamily="18" charset="0"/>
                              </a:rPr>
                              <m:t>𝑒</m:t>
                            </m:r>
                          </m:e>
                          <m:sup>
                            <m:f>
                              <m:fPr>
                                <m:ctrlPr>
                                  <a:rPr lang="en-US" i="1" dirty="0">
                                    <a:latin typeface="Cambria Math"/>
                                    <a:cs typeface="Times New Roman" pitchFamily="18" charset="0"/>
                                  </a:rPr>
                                </m:ctrlPr>
                              </m:fPr>
                              <m:num>
                                <m:r>
                                  <a:rPr lang="en-US" i="1" dirty="0">
                                    <a:latin typeface="Cambria Math"/>
                                    <a:cs typeface="Times New Roman" pitchFamily="18" charset="0"/>
                                  </a:rPr>
                                  <m:t>−</m:t>
                                </m:r>
                                <m:r>
                                  <a:rPr lang="en-US" i="1" dirty="0">
                                    <a:latin typeface="Cambria Math"/>
                                    <a:cs typeface="Times New Roman" pitchFamily="18" charset="0"/>
                                  </a:rPr>
                                  <m:t>𝑡</m:t>
                                </m:r>
                              </m:num>
                              <m:den>
                                <m:sSub>
                                  <m:sSubPr>
                                    <m:ctrlPr>
                                      <a:rPr lang="en-US" i="1" dirty="0">
                                        <a:latin typeface="Cambria Math"/>
                                        <a:cs typeface="Times New Roman" pitchFamily="18" charset="0"/>
                                      </a:rPr>
                                    </m:ctrlPr>
                                  </m:sSubPr>
                                  <m:e>
                                    <m:r>
                                      <a:rPr lang="en-US" i="1" dirty="0">
                                        <a:latin typeface="Cambria Math"/>
                                        <a:cs typeface="Times New Roman" pitchFamily="18" charset="0"/>
                                      </a:rPr>
                                      <m:t>𝑅</m:t>
                                    </m:r>
                                  </m:e>
                                  <m:sub>
                                    <m:r>
                                      <a:rPr lang="en-US" i="1" dirty="0">
                                        <a:latin typeface="Cambria Math"/>
                                        <a:cs typeface="Times New Roman" pitchFamily="18" charset="0"/>
                                      </a:rPr>
                                      <m:t>h</m:t>
                                    </m:r>
                                  </m:sub>
                                </m:sSub>
                                <m:r>
                                  <a:rPr lang="en-US" i="1" dirty="0">
                                    <a:latin typeface="Cambria Math"/>
                                    <a:cs typeface="Times New Roman" pitchFamily="18" charset="0"/>
                                  </a:rPr>
                                  <m:t>(2</m:t>
                                </m:r>
                                <m:sSub>
                                  <m:sSubPr>
                                    <m:ctrlPr>
                                      <a:rPr lang="en-US" i="1" dirty="0">
                                        <a:latin typeface="Cambria Math"/>
                                        <a:cs typeface="Times New Roman" pitchFamily="18" charset="0"/>
                                      </a:rPr>
                                    </m:ctrlPr>
                                  </m:sSubPr>
                                  <m:e>
                                    <m:r>
                                      <a:rPr lang="en-US" i="1" dirty="0">
                                        <a:latin typeface="Cambria Math"/>
                                        <a:cs typeface="Times New Roman" pitchFamily="18" charset="0"/>
                                      </a:rPr>
                                      <m:t>𝐶</m:t>
                                    </m:r>
                                  </m:e>
                                  <m:sub>
                                    <m:r>
                                      <a:rPr lang="en-US" i="1" dirty="0">
                                        <a:latin typeface="Cambria Math"/>
                                        <a:cs typeface="Times New Roman" pitchFamily="18" charset="0"/>
                                      </a:rPr>
                                      <m:t>1</m:t>
                                    </m:r>
                                  </m:sub>
                                </m:sSub>
                                <m:r>
                                  <a:rPr lang="en-US" i="1" dirty="0">
                                    <a:latin typeface="Cambria Math"/>
                                    <a:cs typeface="Times New Roman" pitchFamily="18" charset="0"/>
                                  </a:rPr>
                                  <m:t>+</m:t>
                                </m:r>
                                <m:sSub>
                                  <m:sSubPr>
                                    <m:ctrlPr>
                                      <a:rPr lang="en-US" i="1" dirty="0">
                                        <a:latin typeface="Cambria Math"/>
                                        <a:cs typeface="Times New Roman" pitchFamily="18" charset="0"/>
                                      </a:rPr>
                                    </m:ctrlPr>
                                  </m:sSubPr>
                                  <m:e>
                                    <m:r>
                                      <a:rPr lang="en-US" i="1" dirty="0">
                                        <a:latin typeface="Cambria Math"/>
                                        <a:cs typeface="Times New Roman" pitchFamily="18" charset="0"/>
                                      </a:rPr>
                                      <m:t>𝐶</m:t>
                                    </m:r>
                                  </m:e>
                                  <m:sub>
                                    <m:r>
                                      <a:rPr lang="en-US" i="1" dirty="0">
                                        <a:latin typeface="Cambria Math"/>
                                        <a:cs typeface="Times New Roman" pitchFamily="18" charset="0"/>
                                      </a:rPr>
                                      <m:t>12</m:t>
                                    </m:r>
                                  </m:sub>
                                </m:sSub>
                                <m:r>
                                  <a:rPr lang="en-US" i="1" dirty="0">
                                    <a:latin typeface="Cambria Math"/>
                                    <a:cs typeface="Times New Roman" pitchFamily="18" charset="0"/>
                                  </a:rPr>
                                  <m:t>)</m:t>
                                </m:r>
                              </m:den>
                            </m:f>
                          </m:sup>
                        </m:sSup>
                      </m:num>
                      <m:den>
                        <m:sSub>
                          <m:sSubPr>
                            <m:ctrlPr>
                              <a:rPr lang="ru-RU" i="1" smtClean="0">
                                <a:latin typeface="Cambria Math"/>
                              </a:rPr>
                            </m:ctrlPr>
                          </m:sSubPr>
                          <m:e>
                            <m:r>
                              <m:rPr>
                                <m:nor/>
                              </m:rPr>
                              <a:rPr lang="en-US" dirty="0">
                                <a:latin typeface="Times New Roman" pitchFamily="18" charset="0"/>
                                <a:cs typeface="Times New Roman" pitchFamily="18" charset="0"/>
                              </a:rPr>
                              <m:t>2</m:t>
                            </m:r>
                            <m:r>
                              <m:rPr>
                                <m:nor/>
                              </m:rPr>
                              <a:rPr lang="en-US" dirty="0">
                                <a:latin typeface="Times New Roman" pitchFamily="18" charset="0"/>
                                <a:cs typeface="Times New Roman" pitchFamily="18" charset="0"/>
                              </a:rPr>
                              <m:t>R</m:t>
                            </m:r>
                          </m:e>
                          <m:sub>
                            <m:r>
                              <a:rPr lang="en-US" b="0" i="1" smtClean="0">
                                <a:latin typeface="Cambria Math"/>
                              </a:rPr>
                              <m:t>h</m:t>
                            </m:r>
                          </m:sub>
                        </m:sSub>
                      </m:den>
                    </m:f>
                  </m:oMath>
                </a14:m>
                <a:endParaRPr lang="ru-RU" dirty="0">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45768" y="2518442"/>
                <a:ext cx="2808312" cy="721351"/>
              </a:xfrm>
              <a:prstGeom prst="rect">
                <a:avLst/>
              </a:prstGeom>
              <a:blipFill rotWithShape="1">
                <a:blip r:embed="rId4"/>
                <a:stretch>
                  <a:fillRect l="-1735"/>
                </a:stretch>
              </a:blipFill>
            </p:spPr>
            <p:txBody>
              <a:bodyPr/>
              <a:lstStyle/>
              <a:p>
                <a:r>
                  <a:rPr lang="ru-RU">
                    <a:noFill/>
                  </a:rPr>
                  <a:t> </a:t>
                </a:r>
              </a:p>
            </p:txBody>
          </p:sp>
        </mc:Fallback>
      </mc:AlternateContent>
      <p:sp>
        <p:nvSpPr>
          <p:cNvPr id="18" name="Прямоугольник 17"/>
          <p:cNvSpPr/>
          <p:nvPr/>
        </p:nvSpPr>
        <p:spPr>
          <a:xfrm>
            <a:off x="4716016" y="962142"/>
            <a:ext cx="43022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u="sng" dirty="0" smtClean="0"/>
              <a:t>Правило электробезопасности:</a:t>
            </a:r>
          </a:p>
          <a:p>
            <a:r>
              <a:rPr lang="ru-RU" b="1" i="1" dirty="0" smtClean="0">
                <a:solidFill>
                  <a:srgbClr val="C00000"/>
                </a:solidFill>
              </a:rPr>
              <a:t>после </a:t>
            </a:r>
            <a:r>
              <a:rPr lang="ru-RU" b="1" i="1" dirty="0">
                <a:solidFill>
                  <a:srgbClr val="C00000"/>
                </a:solidFill>
              </a:rPr>
              <a:t>снятия рабочего напряжения не берись за токоведущие части, предварительно не разрядив емкости.</a:t>
            </a:r>
            <a:endParaRPr lang="ru-RU" i="1" dirty="0">
              <a:solidFill>
                <a:srgbClr val="C00000"/>
              </a:solidFill>
            </a:endParaRPr>
          </a:p>
        </p:txBody>
      </p:sp>
    </p:spTree>
    <p:extLst>
      <p:ext uri="{BB962C8B-B14F-4D97-AF65-F5344CB8AC3E}">
        <p14:creationId xmlns:p14="http://schemas.microsoft.com/office/powerpoint/2010/main" val="1297106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just"/>
            <a:r>
              <a:rPr lang="ru-RU" sz="2400" dirty="0" smtClean="0">
                <a:solidFill>
                  <a:schemeClr val="tx1"/>
                </a:solidFill>
              </a:rPr>
              <a:t>Прежде всего, нужно немедленно отключить электроустановку ближайшим выключателем. При этом надо обезопасить возможное падение пострадавшего и исключить другие травмы. </a:t>
            </a:r>
            <a:endParaRPr lang="en-US" sz="2400" dirty="0">
              <a:solidFill>
                <a:schemeClr val="tx1"/>
              </a:solidFill>
            </a:endParaRPr>
          </a:p>
        </p:txBody>
      </p:sp>
      <p:pic>
        <p:nvPicPr>
          <p:cNvPr id="4" name="Picture 2" descr="http://law.rufox.ru/images/8136/F7176DDA2207850BE136806239D7671F.gif"/>
          <p:cNvPicPr>
            <a:picLocks noChangeAspect="1" noChangeArrowheads="1"/>
          </p:cNvPicPr>
          <p:nvPr/>
        </p:nvPicPr>
        <p:blipFill>
          <a:blip r:embed="rId2" cstate="print"/>
          <a:srcRect/>
          <a:stretch>
            <a:fillRect/>
          </a:stretch>
        </p:blipFill>
        <p:spPr bwMode="auto">
          <a:xfrm>
            <a:off x="467544" y="2276872"/>
            <a:ext cx="3071909" cy="3240360"/>
          </a:xfrm>
          <a:prstGeom prst="rect">
            <a:avLst/>
          </a:prstGeom>
          <a:noFill/>
        </p:spPr>
      </p:pic>
      <p:pic>
        <p:nvPicPr>
          <p:cNvPr id="5" name="Рисунок 4" descr="http://elektro-megaportal.ru/files/image/image018_5.gif"/>
          <p:cNvPicPr/>
          <p:nvPr/>
        </p:nvPicPr>
        <p:blipFill>
          <a:blip r:embed="rId3" cstate="print"/>
          <a:srcRect/>
          <a:stretch>
            <a:fillRect/>
          </a:stretch>
        </p:blipFill>
        <p:spPr bwMode="auto">
          <a:xfrm>
            <a:off x="2987824" y="3356992"/>
            <a:ext cx="3240360" cy="3168352"/>
          </a:xfrm>
          <a:prstGeom prst="rect">
            <a:avLst/>
          </a:prstGeom>
          <a:noFill/>
          <a:ln w="9525">
            <a:noFill/>
            <a:miter lim="800000"/>
            <a:headEnd/>
            <a:tailEnd/>
          </a:ln>
        </p:spPr>
      </p:pic>
      <p:pic>
        <p:nvPicPr>
          <p:cNvPr id="6" name="Рисунок 5" descr="http://referat.ru/cache/referats/26379/image010.jpg"/>
          <p:cNvPicPr/>
          <p:nvPr/>
        </p:nvPicPr>
        <p:blipFill>
          <a:blip r:embed="rId4" cstate="print"/>
          <a:srcRect l="17814" r="14887"/>
          <a:stretch>
            <a:fillRect/>
          </a:stretch>
        </p:blipFill>
        <p:spPr bwMode="auto">
          <a:xfrm>
            <a:off x="6228184" y="2267560"/>
            <a:ext cx="2448272" cy="2961640"/>
          </a:xfrm>
          <a:prstGeom prst="rect">
            <a:avLst/>
          </a:prstGeom>
          <a:noFill/>
          <a:ln w="9525">
            <a:noFill/>
            <a:miter lim="800000"/>
            <a:headEnd/>
            <a:tailEnd/>
          </a:ln>
        </p:spPr>
      </p:pic>
    </p:spTree>
    <p:extLst>
      <p:ext uri="{BB962C8B-B14F-4D97-AF65-F5344CB8AC3E}">
        <p14:creationId xmlns:p14="http://schemas.microsoft.com/office/powerpoint/2010/main" val="2203275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930226"/>
          </a:xfrm>
        </p:spPr>
        <p:txBody>
          <a:bodyPr>
            <a:noAutofit/>
          </a:bodyPr>
          <a:lstStyle/>
          <a:p>
            <a:pPr algn="l" fontAlgn="base"/>
            <a:r>
              <a:rPr lang="ru-RU" sz="1800" dirty="0" smtClean="0">
                <a:solidFill>
                  <a:schemeClr val="tx1"/>
                </a:solidFill>
              </a:rPr>
              <a:t>Если быстро отключить установку не удаётся, надо немедленно отделить пострадавшего от токоведущей части. </a:t>
            </a:r>
            <a:br>
              <a:rPr lang="ru-RU" sz="1800" dirty="0" smtClean="0">
                <a:solidFill>
                  <a:schemeClr val="tx1"/>
                </a:solidFill>
              </a:rPr>
            </a:br>
            <a:r>
              <a:rPr lang="ru-RU" sz="1800" dirty="0" smtClean="0">
                <a:solidFill>
                  <a:schemeClr val="tx1"/>
                </a:solidFill>
              </a:rPr>
              <a:t>Для отделения воспользоваться любым сухим предметом, не проводящим электрический ток.</a:t>
            </a:r>
            <a:r>
              <a:rPr lang="en-US" sz="1800" dirty="0" smtClean="0">
                <a:solidFill>
                  <a:schemeClr val="tx1"/>
                </a:solidFill>
              </a:rPr>
              <a:t/>
            </a:r>
            <a:br>
              <a:rPr lang="en-US" sz="1800" dirty="0" smtClean="0">
                <a:solidFill>
                  <a:schemeClr val="tx1"/>
                </a:solidFill>
              </a:rPr>
            </a:br>
            <a:r>
              <a:rPr lang="ru-RU" sz="1800" dirty="0" smtClean="0">
                <a:solidFill>
                  <a:schemeClr val="tx1"/>
                </a:solidFill>
              </a:rPr>
              <a:t>Изоляцию для собственной безопасности можно обеспечить, используя коврики из резины, сухие доски или толстый слой сухой одежды.</a:t>
            </a:r>
            <a:endParaRPr lang="en-US" sz="1800" dirty="0">
              <a:solidFill>
                <a:schemeClr val="tx1"/>
              </a:solidFill>
            </a:endParaRPr>
          </a:p>
        </p:txBody>
      </p:sp>
      <p:pic>
        <p:nvPicPr>
          <p:cNvPr id="4" name="Содержимое 3" descr="http://topref.ru/main/images/5232/m1f5b2113.jpg"/>
          <p:cNvPicPr>
            <a:picLocks noGrp="1"/>
          </p:cNvPicPr>
          <p:nvPr>
            <p:ph idx="1"/>
          </p:nvPr>
        </p:nvPicPr>
        <p:blipFill>
          <a:blip r:embed="rId2" cstate="print"/>
          <a:srcRect r="51415"/>
          <a:stretch>
            <a:fillRect/>
          </a:stretch>
        </p:blipFill>
        <p:spPr bwMode="auto">
          <a:xfrm>
            <a:off x="539552" y="2924944"/>
            <a:ext cx="3888432" cy="3743821"/>
          </a:xfrm>
          <a:prstGeom prst="rect">
            <a:avLst/>
          </a:prstGeom>
          <a:noFill/>
          <a:ln w="9525">
            <a:noFill/>
            <a:miter lim="800000"/>
            <a:headEnd/>
            <a:tailEnd/>
          </a:ln>
        </p:spPr>
      </p:pic>
      <p:pic>
        <p:nvPicPr>
          <p:cNvPr id="5" name="Содержимое 3" descr="http://topref.ru/main/images/5232/m1f5b2113.jpg"/>
          <p:cNvPicPr>
            <a:picLocks/>
          </p:cNvPicPr>
          <p:nvPr/>
        </p:nvPicPr>
        <p:blipFill>
          <a:blip r:embed="rId2" cstate="print"/>
          <a:srcRect l="48335"/>
          <a:stretch>
            <a:fillRect/>
          </a:stretch>
        </p:blipFill>
        <p:spPr bwMode="auto">
          <a:xfrm>
            <a:off x="4788024" y="2924944"/>
            <a:ext cx="3465979" cy="3744416"/>
          </a:xfrm>
          <a:prstGeom prst="rect">
            <a:avLst/>
          </a:prstGeom>
          <a:noFill/>
          <a:ln w="9525">
            <a:noFill/>
            <a:miter lim="800000"/>
            <a:headEnd/>
            <a:tailEnd/>
          </a:ln>
        </p:spPr>
      </p:pic>
    </p:spTree>
    <p:extLst>
      <p:ext uri="{BB962C8B-B14F-4D97-AF65-F5344CB8AC3E}">
        <p14:creationId xmlns:p14="http://schemas.microsoft.com/office/powerpoint/2010/main" val="40664900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0000"/>
          </a:bodyPr>
          <a:lstStyle/>
          <a:p>
            <a:r>
              <a:rPr lang="ru-RU"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 подготовке электроустановки  к допуску для проведения работ/экспериментов должно быть решены следующие вопросы:</a:t>
            </a:r>
            <a:r>
              <a:rPr lang="en-US"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85000" lnSpcReduction="20000"/>
          </a:bodyPr>
          <a:lstStyle/>
          <a:p>
            <a:r>
              <a:rPr lang="ru-RU" dirty="0" smtClean="0"/>
              <a:t>Организация эксплуатации электроустановок</a:t>
            </a:r>
          </a:p>
          <a:p>
            <a:r>
              <a:rPr lang="ru-RU" dirty="0" smtClean="0"/>
              <a:t>Техническая документация по охране труда (наличие и порядок ведения)</a:t>
            </a:r>
          </a:p>
          <a:p>
            <a:r>
              <a:rPr lang="ru-RU" dirty="0" smtClean="0"/>
              <a:t>Пользование средствами защиты при работах в электроустановках</a:t>
            </a:r>
          </a:p>
          <a:p>
            <a:r>
              <a:rPr lang="ru-RU" dirty="0" smtClean="0"/>
              <a:t>Соответствие технического состояния электроустановок требованиям нормативных документов по </a:t>
            </a:r>
            <a:r>
              <a:rPr lang="ru-RU" dirty="0" err="1" smtClean="0"/>
              <a:t>электро</a:t>
            </a:r>
            <a:r>
              <a:rPr lang="ru-RU" dirty="0" smtClean="0"/>
              <a:t>- и пожарной безопасности</a:t>
            </a:r>
          </a:p>
          <a:p>
            <a:r>
              <a:rPr lang="ru-RU" dirty="0" smtClean="0"/>
              <a:t>При проверке состояния электроустановок особое внимание следует обратить на электросиловые щиты, осветительную арматуру, отсутствие заземления аппаратуры на водопроводные и канализационные трубы, систему отопления</a:t>
            </a:r>
          </a:p>
          <a:p>
            <a:r>
              <a:rPr lang="ru-RU" dirty="0" smtClean="0"/>
              <a:t>Техническая документация на установку</a:t>
            </a:r>
            <a:endParaRPr lang="en-US" dirty="0" smtClean="0"/>
          </a:p>
          <a:p>
            <a:endParaRPr lang="en-US" dirty="0"/>
          </a:p>
        </p:txBody>
      </p:sp>
    </p:spTree>
    <p:extLst>
      <p:ext uri="{BB962C8B-B14F-4D97-AF65-F5344CB8AC3E}">
        <p14:creationId xmlns:p14="http://schemas.microsoft.com/office/powerpoint/2010/main" val="398630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04056"/>
          </a:xfrm>
        </p:spPr>
        <p:txBody>
          <a:bodyPr>
            <a:normAutofit fontScale="90000"/>
          </a:bodyPr>
          <a:lstStyle/>
          <a:p>
            <a:r>
              <a:rPr lang="ru-RU" sz="2400" dirty="0" smtClean="0"/>
              <a:t>                                          </a:t>
            </a:r>
            <a:r>
              <a:rPr lang="ru-RU" sz="4000" dirty="0" smtClean="0"/>
              <a:t>НЕ УХОДИМ:</a:t>
            </a:r>
            <a:endParaRPr lang="ru-RU" sz="4000" dirty="0"/>
          </a:p>
        </p:txBody>
      </p:sp>
      <p:sp>
        <p:nvSpPr>
          <p:cNvPr id="3" name="Объект 2"/>
          <p:cNvSpPr>
            <a:spLocks noGrp="1"/>
          </p:cNvSpPr>
          <p:nvPr>
            <p:ph idx="1"/>
          </p:nvPr>
        </p:nvSpPr>
        <p:spPr>
          <a:xfrm>
            <a:off x="457200" y="1196752"/>
            <a:ext cx="8229600" cy="5127848"/>
          </a:xfrm>
        </p:spPr>
        <p:txBody>
          <a:bodyPr>
            <a:normAutofit/>
          </a:bodyPr>
          <a:lstStyle/>
          <a:p>
            <a:endParaRPr lang="ru-RU" sz="3200" dirty="0" smtClean="0"/>
          </a:p>
          <a:p>
            <a:endParaRPr lang="ru-RU" sz="3200" dirty="0"/>
          </a:p>
          <a:p>
            <a:r>
              <a:rPr lang="ru-RU" sz="3200" dirty="0" smtClean="0"/>
              <a:t>Будет интересно </a:t>
            </a:r>
            <a:r>
              <a:rPr lang="ru-RU" sz="3200" b="1" dirty="0" smtClean="0"/>
              <a:t> </a:t>
            </a:r>
            <a:endParaRPr lang="ru-RU" sz="3200" b="1" dirty="0"/>
          </a:p>
          <a:p>
            <a:pPr algn="just"/>
            <a:r>
              <a:rPr lang="ru-RU" sz="3200" dirty="0" smtClean="0"/>
              <a:t>            Ответь на вопрос </a:t>
            </a:r>
            <a:endParaRPr lang="ru-RU" sz="3200" dirty="0"/>
          </a:p>
          <a:p>
            <a:pPr algn="just"/>
            <a:r>
              <a:rPr lang="ru-RU" sz="3200" dirty="0" smtClean="0"/>
              <a:t>                                            Получи приз</a:t>
            </a:r>
            <a:endParaRPr lang="ru-RU" sz="3200" dirty="0"/>
          </a:p>
          <a:p>
            <a:endParaRPr lang="ru-RU" sz="2800" dirty="0"/>
          </a:p>
          <a:p>
            <a:endParaRPr lang="ru-RU"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63</a:t>
            </a:fld>
            <a:endParaRPr lang="en-US"/>
          </a:p>
        </p:txBody>
      </p:sp>
    </p:spTree>
    <p:extLst>
      <p:ext uri="{BB962C8B-B14F-4D97-AF65-F5344CB8AC3E}">
        <p14:creationId xmlns:p14="http://schemas.microsoft.com/office/powerpoint/2010/main" val="3978616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04056"/>
          </a:xfrm>
        </p:spPr>
        <p:txBody>
          <a:bodyPr>
            <a:normAutofit fontScale="90000"/>
          </a:bodyPr>
          <a:lstStyle/>
          <a:p>
            <a:r>
              <a:rPr lang="ru-RU" sz="2400" dirty="0" smtClean="0"/>
              <a:t>                  </a:t>
            </a:r>
            <a:r>
              <a:rPr lang="ru-RU" sz="3600" b="1" dirty="0" smtClean="0"/>
              <a:t>Вопрос от главного энергетика</a:t>
            </a:r>
            <a:r>
              <a:rPr lang="ru-RU" sz="3600" dirty="0" smtClean="0"/>
              <a:t>:</a:t>
            </a:r>
            <a:endParaRPr lang="ru-RU" sz="3600" dirty="0"/>
          </a:p>
        </p:txBody>
      </p:sp>
      <p:sp>
        <p:nvSpPr>
          <p:cNvPr id="3" name="Объект 2"/>
          <p:cNvSpPr>
            <a:spLocks noGrp="1"/>
          </p:cNvSpPr>
          <p:nvPr>
            <p:ph idx="1"/>
          </p:nvPr>
        </p:nvSpPr>
        <p:spPr>
          <a:xfrm>
            <a:off x="457200" y="980728"/>
            <a:ext cx="8229600" cy="5343872"/>
          </a:xfrm>
        </p:spPr>
        <p:txBody>
          <a:bodyPr>
            <a:normAutofit lnSpcReduction="10000"/>
          </a:bodyPr>
          <a:lstStyle/>
          <a:p>
            <a:r>
              <a:rPr lang="ru-RU" sz="2200" b="1" dirty="0" smtClean="0"/>
              <a:t>ПУЭ п.1.1.3.  Электроустановка</a:t>
            </a:r>
            <a:r>
              <a:rPr lang="ru-RU" sz="2200" dirty="0" smtClean="0"/>
              <a:t> </a:t>
            </a:r>
            <a:r>
              <a:rPr lang="ru-RU" sz="2200" dirty="0"/>
              <a:t>– совокупность машин, аппаратов, линий и вспомогательного оборудования (вместе с сооружениями и помещениями, в которых они установлены), предназначенные для производства, преобразования, трансформации, передачи, распределения электрической энергии и преобразования её в </a:t>
            </a:r>
            <a:r>
              <a:rPr lang="ru-RU" sz="2200" dirty="0" smtClean="0"/>
              <a:t>другие виды </a:t>
            </a:r>
            <a:r>
              <a:rPr lang="ru-RU" sz="2200" dirty="0"/>
              <a:t>энергии</a:t>
            </a:r>
            <a:r>
              <a:rPr lang="ru-RU" sz="2200" dirty="0" smtClean="0"/>
              <a:t>.</a:t>
            </a:r>
          </a:p>
          <a:p>
            <a:endParaRPr lang="ru-RU" sz="2200" dirty="0" smtClean="0"/>
          </a:p>
          <a:p>
            <a:r>
              <a:rPr lang="ru-RU" sz="2200" b="1" dirty="0" smtClean="0"/>
              <a:t>ПУЭ п.1.2.7   </a:t>
            </a:r>
            <a:r>
              <a:rPr lang="ru-RU" sz="2200" dirty="0" smtClean="0"/>
              <a:t>Приемник </a:t>
            </a:r>
            <a:r>
              <a:rPr lang="ru-RU" sz="2200" dirty="0"/>
              <a:t>электрической энергии </a:t>
            </a:r>
            <a:r>
              <a:rPr lang="ru-RU" sz="2200" b="1" dirty="0"/>
              <a:t>(</a:t>
            </a:r>
            <a:r>
              <a:rPr lang="ru-RU" sz="2200" b="1" dirty="0" err="1"/>
              <a:t>электроприемник</a:t>
            </a:r>
            <a:r>
              <a:rPr lang="ru-RU" sz="2200" b="1" dirty="0"/>
              <a:t>)</a:t>
            </a:r>
            <a:r>
              <a:rPr lang="ru-RU" sz="2200" dirty="0"/>
              <a:t> – аппарат, агрегат, </a:t>
            </a:r>
            <a:r>
              <a:rPr lang="ru-RU" sz="2200" dirty="0" smtClean="0"/>
              <a:t>и др.,  </a:t>
            </a:r>
            <a:r>
              <a:rPr lang="ru-RU" sz="2200" dirty="0"/>
              <a:t>предназначенный для преобразования электрической энергии в другой вид энергии.</a:t>
            </a:r>
            <a:r>
              <a:rPr lang="ru-RU" sz="2200" b="1" dirty="0"/>
              <a:t> </a:t>
            </a:r>
            <a:endParaRPr lang="ru-RU" sz="2200" b="1" dirty="0" smtClean="0"/>
          </a:p>
          <a:p>
            <a:r>
              <a:rPr lang="ru-RU" sz="2200" b="1" dirty="0"/>
              <a:t>п.1.2.8 </a:t>
            </a:r>
            <a:r>
              <a:rPr lang="ru-RU" sz="2200" dirty="0"/>
              <a:t>Потребитель  электрической энергии </a:t>
            </a:r>
            <a:r>
              <a:rPr lang="ru-RU" sz="2200" b="1" dirty="0"/>
              <a:t>– </a:t>
            </a:r>
            <a:r>
              <a:rPr lang="ru-RU" sz="2200" b="1" dirty="0" err="1"/>
              <a:t>электроприемник</a:t>
            </a:r>
            <a:r>
              <a:rPr lang="ru-RU" sz="2200" b="1" dirty="0"/>
              <a:t> </a:t>
            </a:r>
            <a:r>
              <a:rPr lang="ru-RU" sz="2200" dirty="0"/>
              <a:t>или группа </a:t>
            </a:r>
            <a:r>
              <a:rPr lang="ru-RU" sz="2200" dirty="0" err="1"/>
              <a:t>электроприемников</a:t>
            </a:r>
            <a:r>
              <a:rPr lang="ru-RU" sz="2200" dirty="0"/>
              <a:t>, объединенных технологическим  процессом и размещающихся на определенной территории.</a:t>
            </a:r>
          </a:p>
          <a:p>
            <a:endParaRPr lang="ru-RU" sz="2200" b="1" dirty="0" smtClean="0"/>
          </a:p>
          <a:p>
            <a:pPr marL="0" indent="0">
              <a:buNone/>
            </a:pPr>
            <a:endParaRPr lang="ru-RU" sz="2200" b="1" dirty="0" smtClean="0"/>
          </a:p>
          <a:p>
            <a:endParaRPr lang="ru-RU" sz="2800" dirty="0"/>
          </a:p>
          <a:p>
            <a:endParaRPr lang="ru-RU"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64</a:t>
            </a:fld>
            <a:endParaRPr lang="en-US"/>
          </a:p>
        </p:txBody>
      </p:sp>
    </p:spTree>
    <p:extLst>
      <p:ext uri="{BB962C8B-B14F-4D97-AF65-F5344CB8AC3E}">
        <p14:creationId xmlns:p14="http://schemas.microsoft.com/office/powerpoint/2010/main" val="3156142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04056"/>
          </a:xfrm>
        </p:spPr>
        <p:txBody>
          <a:bodyPr>
            <a:normAutofit fontScale="90000"/>
          </a:bodyPr>
          <a:lstStyle/>
          <a:p>
            <a:r>
              <a:rPr lang="ru-RU" sz="2400" dirty="0" smtClean="0"/>
              <a:t>                  </a:t>
            </a:r>
            <a:r>
              <a:rPr lang="ru-RU" sz="3600" b="1" dirty="0" smtClean="0"/>
              <a:t>Вопрос от главного энергетика</a:t>
            </a:r>
            <a:r>
              <a:rPr lang="ru-RU" sz="3600" dirty="0" smtClean="0"/>
              <a:t>:</a:t>
            </a:r>
            <a:endParaRPr lang="ru-RU" sz="3600" dirty="0"/>
          </a:p>
        </p:txBody>
      </p:sp>
      <p:sp>
        <p:nvSpPr>
          <p:cNvPr id="3" name="Объект 2"/>
          <p:cNvSpPr>
            <a:spLocks noGrp="1"/>
          </p:cNvSpPr>
          <p:nvPr>
            <p:ph idx="1"/>
          </p:nvPr>
        </p:nvSpPr>
        <p:spPr>
          <a:xfrm>
            <a:off x="457200" y="980728"/>
            <a:ext cx="8229600" cy="5343872"/>
          </a:xfrm>
        </p:spPr>
        <p:txBody>
          <a:bodyPr>
            <a:normAutofit/>
          </a:bodyPr>
          <a:lstStyle/>
          <a:p>
            <a:endParaRPr lang="ru-RU" sz="2800" b="1" dirty="0" smtClean="0"/>
          </a:p>
          <a:p>
            <a:endParaRPr lang="ru-RU" sz="2800" b="1" dirty="0"/>
          </a:p>
          <a:p>
            <a:endParaRPr lang="ru-RU" sz="2800" b="1" dirty="0" smtClean="0"/>
          </a:p>
          <a:p>
            <a:r>
              <a:rPr lang="ru-RU" sz="3600" b="1" dirty="0" smtClean="0"/>
              <a:t>ЧТО ДЕЛИТСЯ НА КАТЕГОРИИ, СКОЛЬКО и КАКИЕ?</a:t>
            </a:r>
            <a:endParaRPr lang="ru-RU" sz="3600" dirty="0"/>
          </a:p>
          <a:p>
            <a:endParaRPr lang="ru-RU" sz="2800" dirty="0"/>
          </a:p>
          <a:p>
            <a:endParaRPr lang="ru-RU"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65</a:t>
            </a:fld>
            <a:endParaRPr lang="en-US"/>
          </a:p>
        </p:txBody>
      </p:sp>
    </p:spTree>
    <p:extLst>
      <p:ext uri="{BB962C8B-B14F-4D97-AF65-F5344CB8AC3E}">
        <p14:creationId xmlns:p14="http://schemas.microsoft.com/office/powerpoint/2010/main" val="3907619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66</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2225251460"/>
              </p:ext>
            </p:extLst>
          </p:nvPr>
        </p:nvGraphicFramePr>
        <p:xfrm>
          <a:off x="251520" y="275808"/>
          <a:ext cx="8712967" cy="6374513"/>
        </p:xfrm>
        <a:graphic>
          <a:graphicData uri="http://schemas.openxmlformats.org/drawingml/2006/table">
            <a:tbl>
              <a:tblPr/>
              <a:tblGrid>
                <a:gridCol w="1584176"/>
                <a:gridCol w="1267340"/>
                <a:gridCol w="3881231"/>
                <a:gridCol w="1980220"/>
              </a:tblGrid>
              <a:tr h="162861">
                <a:tc>
                  <a:txBody>
                    <a:bodyPr/>
                    <a:lstStyle/>
                    <a:p>
                      <a:pPr algn="ctr">
                        <a:lnSpc>
                          <a:spcPts val="1410"/>
                        </a:lnSpc>
                        <a:spcAft>
                          <a:spcPts val="0"/>
                        </a:spcAft>
                      </a:pPr>
                      <a:r>
                        <a:rPr lang="en-US" sz="1200" b="1" dirty="0" err="1">
                          <a:solidFill>
                            <a:srgbClr val="313131"/>
                          </a:solidFill>
                          <a:latin typeface="Times New Roman" pitchFamily="18" charset="0"/>
                          <a:ea typeface="Times New Roman"/>
                          <a:cs typeface="Times New Roman" pitchFamily="18" charset="0"/>
                        </a:rPr>
                        <a:t>Элемент</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en-US" sz="1200" b="1">
                          <a:solidFill>
                            <a:srgbClr val="313131"/>
                          </a:solidFill>
                          <a:latin typeface="Times New Roman" pitchFamily="18" charset="0"/>
                          <a:ea typeface="Times New Roman"/>
                          <a:cs typeface="Times New Roman" pitchFamily="18" charset="0"/>
                        </a:rPr>
                        <a:t>Цифры или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en-US" sz="1200" b="1">
                          <a:solidFill>
                            <a:srgbClr val="313131"/>
                          </a:solidFill>
                          <a:latin typeface="Times New Roman" pitchFamily="18" charset="0"/>
                          <a:ea typeface="Times New Roman"/>
                          <a:cs typeface="Times New Roman" pitchFamily="18" charset="0"/>
                        </a:rPr>
                        <a:t>Значение для защиты оборудования</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en-US" sz="1200" b="1">
                          <a:solidFill>
                            <a:srgbClr val="313131"/>
                          </a:solidFill>
                          <a:latin typeface="Times New Roman" pitchFamily="18" charset="0"/>
                          <a:ea typeface="Times New Roman"/>
                          <a:cs typeface="Times New Roman" pitchFamily="18" charset="0"/>
                        </a:rPr>
                        <a:t>Значение для защиты людей</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Буквы кода</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IP</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ru-RU" sz="1200" dirty="0" smtClean="0">
                          <a:solidFill>
                            <a:srgbClr val="313131"/>
                          </a:solidFill>
                          <a:latin typeface="Times New Roman" pitchFamily="18" charset="0"/>
                          <a:ea typeface="Calibri"/>
                          <a:cs typeface="Times New Roman" pitchFamily="18" charset="0"/>
                        </a:rPr>
                        <a:t>Х</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ctr">
                        <a:lnSpc>
                          <a:spcPts val="1410"/>
                        </a:lnSpc>
                        <a:spcAft>
                          <a:spcPts val="0"/>
                        </a:spcAft>
                      </a:pPr>
                      <a:r>
                        <a:rPr lang="ru-RU" sz="1200" dirty="0" smtClean="0">
                          <a:solidFill>
                            <a:srgbClr val="313131"/>
                          </a:solidFill>
                          <a:latin typeface="Times New Roman" pitchFamily="18" charset="0"/>
                          <a:ea typeface="Calibri"/>
                          <a:cs typeface="Times New Roman" pitchFamily="18" charset="0"/>
                        </a:rPr>
                        <a:t>Х</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232936">
                <a:tc rowSpan="8">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Первая характеристическая цифра</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a:solidFill>
                            <a:srgbClr val="313131"/>
                          </a:solidFill>
                          <a:latin typeface="Times New Roman" pitchFamily="18" charset="0"/>
                          <a:ea typeface="Times New Roman"/>
                          <a:cs typeface="Times New Roman" pitchFamily="18" charset="0"/>
                        </a:rPr>
                        <a:t>От проникновения внешних твердых предметов:</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a:solidFill>
                            <a:srgbClr val="313131"/>
                          </a:solidFill>
                          <a:latin typeface="Times New Roman" pitchFamily="18" charset="0"/>
                          <a:ea typeface="Times New Roman"/>
                          <a:cs typeface="Times New Roman" pitchFamily="18" charset="0"/>
                        </a:rPr>
                        <a:t>От доступа к опасным частям: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0</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нет защиты</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нет защиты</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1</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dirty="0" err="1">
                          <a:solidFill>
                            <a:srgbClr val="313131"/>
                          </a:solidFill>
                          <a:latin typeface="Times New Roman" pitchFamily="18" charset="0"/>
                          <a:ea typeface="Times New Roman"/>
                          <a:cs typeface="Times New Roman" pitchFamily="18" charset="0"/>
                        </a:rPr>
                        <a:t>диаметром</a:t>
                      </a:r>
                      <a:r>
                        <a:rPr lang="en-US" sz="1200" dirty="0">
                          <a:solidFill>
                            <a:srgbClr val="313131"/>
                          </a:solidFill>
                          <a:latin typeface="Times New Roman" pitchFamily="18" charset="0"/>
                          <a:ea typeface="Times New Roman"/>
                          <a:cs typeface="Times New Roman" pitchFamily="18" charset="0"/>
                        </a:rPr>
                        <a:t> ≥ 50 </a:t>
                      </a:r>
                      <a:r>
                        <a:rPr lang="en-US" sz="1200" dirty="0" err="1">
                          <a:solidFill>
                            <a:srgbClr val="313131"/>
                          </a:solidFill>
                          <a:latin typeface="Times New Roman" pitchFamily="18" charset="0"/>
                          <a:ea typeface="Times New Roman"/>
                          <a:cs typeface="Times New Roman" pitchFamily="18" charset="0"/>
                        </a:rPr>
                        <a:t>мм</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тыльной стороной руки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2</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диаметром ≥ 12,5 мм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пальцем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3</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диаметром ≥ 2,5 мм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инструментом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4</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диаметром ≥ 1,0 мм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проволокой</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5</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пылезащищенное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проволокой</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6</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пыленепроницаемое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проволокой</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325721">
                <a:tc rowSpan="10">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Вторая характеристическая цифра</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dirty="0">
                          <a:solidFill>
                            <a:srgbClr val="313131"/>
                          </a:solidFill>
                          <a:latin typeface="Times New Roman" pitchFamily="18" charset="0"/>
                          <a:ea typeface="Times New Roman"/>
                          <a:cs typeface="Times New Roman" pitchFamily="18" charset="0"/>
                        </a:rPr>
                        <a:t>От вредного воздействия в результате проникновения воды:</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0</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нет защиты</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1</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вертикальное каплепадание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2</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каплепадание (номинальный угол 15°)</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3</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дождевание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4</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сплошное обрызгивание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5</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действие струи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6</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сильное действие струи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232936">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7</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временное непродолжительное погружение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8</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длительное погружение</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rowSpan="6">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Дополнительная буква (при необходимости)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a:solidFill>
                            <a:srgbClr val="313131"/>
                          </a:solidFill>
                          <a:latin typeface="Times New Roman" pitchFamily="18" charset="0"/>
                          <a:ea typeface="Times New Roman"/>
                          <a:cs typeface="Times New Roman" pitchFamily="18" charset="0"/>
                        </a:rPr>
                        <a:t>От доступа к опасным частям: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A</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dirty="0" err="1">
                          <a:solidFill>
                            <a:srgbClr val="313131"/>
                          </a:solidFill>
                          <a:latin typeface="Times New Roman" pitchFamily="18" charset="0"/>
                          <a:ea typeface="Times New Roman"/>
                          <a:cs typeface="Times New Roman" pitchFamily="18" charset="0"/>
                        </a:rPr>
                        <a:t>тыльной</a:t>
                      </a:r>
                      <a:r>
                        <a:rPr lang="en-US" sz="1200" dirty="0">
                          <a:solidFill>
                            <a:srgbClr val="313131"/>
                          </a:solidFill>
                          <a:latin typeface="Times New Roman" pitchFamily="18" charset="0"/>
                          <a:ea typeface="Times New Roman"/>
                          <a:cs typeface="Times New Roman" pitchFamily="18" charset="0"/>
                        </a:rPr>
                        <a:t> </a:t>
                      </a:r>
                      <a:r>
                        <a:rPr lang="ru-RU" sz="1200" dirty="0" smtClean="0">
                          <a:solidFill>
                            <a:srgbClr val="313131"/>
                          </a:solidFill>
                          <a:latin typeface="Times New Roman" pitchFamily="18" charset="0"/>
                          <a:ea typeface="Times New Roman"/>
                          <a:cs typeface="Times New Roman" pitchFamily="18" charset="0"/>
                        </a:rPr>
                        <a:t> </a:t>
                      </a:r>
                      <a:r>
                        <a:rPr lang="en-US" sz="1200" dirty="0" err="1" smtClean="0">
                          <a:solidFill>
                            <a:srgbClr val="313131"/>
                          </a:solidFill>
                          <a:latin typeface="Times New Roman" pitchFamily="18" charset="0"/>
                          <a:ea typeface="Times New Roman"/>
                          <a:cs typeface="Times New Roman" pitchFamily="18" charset="0"/>
                        </a:rPr>
                        <a:t>стороной</a:t>
                      </a:r>
                      <a:r>
                        <a:rPr lang="en-US" sz="1200" dirty="0" smtClean="0">
                          <a:solidFill>
                            <a:srgbClr val="313131"/>
                          </a:solidFill>
                          <a:latin typeface="Times New Roman" pitchFamily="18" charset="0"/>
                          <a:ea typeface="Times New Roman"/>
                          <a:cs typeface="Times New Roman" pitchFamily="18" charset="0"/>
                        </a:rPr>
                        <a:t> </a:t>
                      </a:r>
                      <a:r>
                        <a:rPr lang="ru-RU" sz="1200" dirty="0" smtClean="0">
                          <a:solidFill>
                            <a:srgbClr val="313131"/>
                          </a:solidFill>
                          <a:latin typeface="Times New Roman" pitchFamily="18" charset="0"/>
                          <a:ea typeface="Times New Roman"/>
                          <a:cs typeface="Times New Roman" pitchFamily="18" charset="0"/>
                        </a:rPr>
                        <a:t> </a:t>
                      </a:r>
                      <a:r>
                        <a:rPr lang="en-US" sz="1200" dirty="0" err="1" smtClean="0">
                          <a:solidFill>
                            <a:srgbClr val="313131"/>
                          </a:solidFill>
                          <a:latin typeface="Times New Roman" pitchFamily="18" charset="0"/>
                          <a:ea typeface="Times New Roman"/>
                          <a:cs typeface="Times New Roman" pitchFamily="18" charset="0"/>
                        </a:rPr>
                        <a:t>руки</a:t>
                      </a:r>
                      <a:endParaRPr lang="en-US" sz="12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B</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пальцем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C</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инструментом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D</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проволокой</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73209">
                <a:tc vMerge="1">
                  <a:txBody>
                    <a:bodyPr/>
                    <a:lstStyle/>
                    <a:p>
                      <a:endParaRPr lang="en-US"/>
                    </a:p>
                  </a:txBody>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232936">
                <a:tc rowSpan="4">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Вспомогательная буква (при необходимости)</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Вспомогательная информация, относящаяся к:</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16286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H</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en-US" sz="1200">
                          <a:solidFill>
                            <a:srgbClr val="313131"/>
                          </a:solidFill>
                          <a:latin typeface="Times New Roman" pitchFamily="18" charset="0"/>
                          <a:ea typeface="Times New Roman"/>
                          <a:cs typeface="Times New Roman" pitchFamily="18" charset="0"/>
                        </a:rPr>
                        <a:t>высоковольтным аппаратам</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32572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M</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a:solidFill>
                            <a:srgbClr val="313131"/>
                          </a:solidFill>
                          <a:latin typeface="Times New Roman" pitchFamily="18" charset="0"/>
                          <a:ea typeface="Times New Roman"/>
                          <a:cs typeface="Times New Roman" pitchFamily="18" charset="0"/>
                        </a:rPr>
                        <a:t>состоянию движения во время испытаний защиты от воды</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r h="325721">
                <a:tc vMerge="1">
                  <a:txBody>
                    <a:bodyPr/>
                    <a:lstStyle/>
                    <a:p>
                      <a:endParaRPr lang="en-US"/>
                    </a:p>
                  </a:txBody>
                  <a:tcPr/>
                </a:tc>
                <a:tc>
                  <a:txBody>
                    <a:bodyPr/>
                    <a:lstStyle/>
                    <a:p>
                      <a:pPr algn="ctr">
                        <a:lnSpc>
                          <a:spcPts val="1410"/>
                        </a:lnSpc>
                        <a:spcAft>
                          <a:spcPts val="0"/>
                        </a:spcAft>
                      </a:pPr>
                      <a:r>
                        <a:rPr lang="en-US" sz="1200">
                          <a:solidFill>
                            <a:srgbClr val="313131"/>
                          </a:solidFill>
                          <a:latin typeface="Times New Roman" pitchFamily="18" charset="0"/>
                          <a:ea typeface="Times New Roman"/>
                          <a:cs typeface="Times New Roman" pitchFamily="18" charset="0"/>
                        </a:rPr>
                        <a:t>S</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nSpc>
                          <a:spcPts val="1410"/>
                        </a:lnSpc>
                        <a:spcAft>
                          <a:spcPts val="0"/>
                        </a:spcAft>
                      </a:pPr>
                      <a:r>
                        <a:rPr lang="ru-RU" sz="1200">
                          <a:solidFill>
                            <a:srgbClr val="313131"/>
                          </a:solidFill>
                          <a:latin typeface="Times New Roman" pitchFamily="18" charset="0"/>
                          <a:ea typeface="Times New Roman"/>
                          <a:cs typeface="Times New Roman" pitchFamily="18" charset="0"/>
                        </a:rPr>
                        <a:t>состоянию неподвижности во время испытаний защиты от воды</a:t>
                      </a:r>
                      <a:endParaRPr lang="en-US" sz="120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endParaRPr lang="en-US" sz="1200" dirty="0">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r>
            </a:tbl>
          </a:graphicData>
        </a:graphic>
      </p:graphicFrame>
    </p:spTree>
    <p:extLst>
      <p:ext uri="{BB962C8B-B14F-4D97-AF65-F5344CB8AC3E}">
        <p14:creationId xmlns:p14="http://schemas.microsoft.com/office/powerpoint/2010/main" val="1666306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04056"/>
          </a:xfrm>
        </p:spPr>
        <p:txBody>
          <a:bodyPr>
            <a:normAutofit/>
          </a:bodyPr>
          <a:lstStyle/>
          <a:p>
            <a:r>
              <a:rPr lang="ru-RU" sz="2400" b="1" dirty="0" smtClean="0"/>
              <a:t>                  Подсказка от главного энергетика</a:t>
            </a:r>
            <a:r>
              <a:rPr lang="ru-RU" sz="2400" dirty="0" smtClean="0"/>
              <a:t>:</a:t>
            </a:r>
            <a:endParaRPr lang="ru-RU" sz="2400" dirty="0"/>
          </a:p>
        </p:txBody>
      </p:sp>
      <p:sp>
        <p:nvSpPr>
          <p:cNvPr id="3" name="Объект 2"/>
          <p:cNvSpPr>
            <a:spLocks noGrp="1"/>
          </p:cNvSpPr>
          <p:nvPr>
            <p:ph idx="1"/>
          </p:nvPr>
        </p:nvSpPr>
        <p:spPr>
          <a:xfrm>
            <a:off x="457200" y="1196752"/>
            <a:ext cx="8229600" cy="5127848"/>
          </a:xfrm>
        </p:spPr>
        <p:txBody>
          <a:bodyPr>
            <a:normAutofit/>
          </a:bodyPr>
          <a:lstStyle/>
          <a:p>
            <a:r>
              <a:rPr lang="ru-RU" sz="2200" b="1" dirty="0" smtClean="0"/>
              <a:t>ПУЭ п.1.2.7   Приемник </a:t>
            </a:r>
            <a:r>
              <a:rPr lang="ru-RU" sz="2200" b="1" dirty="0"/>
              <a:t>электрической энергии (</a:t>
            </a:r>
            <a:r>
              <a:rPr lang="ru-RU" sz="2200" b="1" dirty="0" err="1"/>
              <a:t>электроприемник</a:t>
            </a:r>
            <a:r>
              <a:rPr lang="ru-RU" sz="2200" b="1" dirty="0"/>
              <a:t>)</a:t>
            </a:r>
            <a:r>
              <a:rPr lang="ru-RU" sz="2200" dirty="0"/>
              <a:t> – аппарат, агрегат, </a:t>
            </a:r>
            <a:r>
              <a:rPr lang="ru-RU" sz="2200" dirty="0" smtClean="0"/>
              <a:t>и др.,  </a:t>
            </a:r>
            <a:r>
              <a:rPr lang="ru-RU" sz="2200" dirty="0"/>
              <a:t>предназначенный для преобразования электрической энергии в другой вид энергии.</a:t>
            </a:r>
            <a:r>
              <a:rPr lang="ru-RU" sz="2200" b="1" dirty="0"/>
              <a:t> </a:t>
            </a:r>
          </a:p>
          <a:p>
            <a:r>
              <a:rPr lang="ru-RU" dirty="0" smtClean="0"/>
              <a:t>3 категории, </a:t>
            </a:r>
          </a:p>
          <a:p>
            <a:r>
              <a:rPr lang="ru-RU" smtClean="0"/>
              <a:t>1-я, 2-я, 3-я </a:t>
            </a:r>
            <a:r>
              <a:rPr lang="ru-RU" dirty="0" smtClean="0"/>
              <a:t>категории</a:t>
            </a:r>
            <a:endParaRPr lang="ru-RU" dirty="0"/>
          </a:p>
        </p:txBody>
      </p:sp>
      <p:sp>
        <p:nvSpPr>
          <p:cNvPr id="4" name="Номер слайда 3"/>
          <p:cNvSpPr>
            <a:spLocks noGrp="1"/>
          </p:cNvSpPr>
          <p:nvPr>
            <p:ph type="sldNum" sz="quarter" idx="12"/>
          </p:nvPr>
        </p:nvSpPr>
        <p:spPr/>
        <p:txBody>
          <a:bodyPr/>
          <a:lstStyle/>
          <a:p>
            <a:fld id="{80268078-7C63-40C9-97FB-19ED1922B3DB}" type="slidenum">
              <a:rPr lang="en-US" smtClean="0"/>
              <a:pPr/>
              <a:t>67</a:t>
            </a:fld>
            <a:endParaRPr lang="en-US"/>
          </a:p>
        </p:txBody>
      </p:sp>
    </p:spTree>
    <p:extLst>
      <p:ext uri="{BB962C8B-B14F-4D97-AF65-F5344CB8AC3E}">
        <p14:creationId xmlns:p14="http://schemas.microsoft.com/office/powerpoint/2010/main" val="397861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7</a:t>
            </a:fld>
            <a:endParaRPr lang="en-US"/>
          </a:p>
        </p:txBody>
      </p:sp>
      <p:sp>
        <p:nvSpPr>
          <p:cNvPr id="5" name="Заголовок 1"/>
          <p:cNvSpPr>
            <a:spLocks noGrp="1"/>
          </p:cNvSpPr>
          <p:nvPr>
            <p:ph type="title"/>
          </p:nvPr>
        </p:nvSpPr>
        <p:spPr>
          <a:xfrm>
            <a:off x="519112" y="260648"/>
            <a:ext cx="8229600" cy="576064"/>
          </a:xfrm>
        </p:spPr>
        <p:txBody>
          <a:bodyPr>
            <a:normAutofit/>
          </a:bodyPr>
          <a:lstStyle/>
          <a:p>
            <a:r>
              <a:rPr lang="ru-RU" sz="3200" b="1" dirty="0" smtClean="0">
                <a:solidFill>
                  <a:schemeClr val="tx1"/>
                </a:solidFill>
              </a:rPr>
              <a:t>Электрическая опасность: наведенный заряд</a:t>
            </a:r>
            <a:endParaRPr lang="ru-RU" sz="32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45706733"/>
              </p:ext>
            </p:extLst>
          </p:nvPr>
        </p:nvGraphicFramePr>
        <p:xfrm>
          <a:off x="431565" y="980728"/>
          <a:ext cx="8352927" cy="417888"/>
        </p:xfrm>
        <a:graphic>
          <a:graphicData uri="http://schemas.openxmlformats.org/drawingml/2006/table">
            <a:tbl>
              <a:tblPr firstRow="1" bandRow="1">
                <a:tableStyleId>{2D5ABB26-0587-4C30-8999-92F81FD0307C}</a:tableStyleId>
              </a:tblPr>
              <a:tblGrid>
                <a:gridCol w="8352927"/>
              </a:tblGrid>
              <a:tr h="417888">
                <a:tc>
                  <a:txBody>
                    <a:bodyPr/>
                    <a:lstStyle/>
                    <a:p>
                      <a:pPr algn="ctr"/>
                      <a:r>
                        <a:rPr lang="ru-RU" b="1" dirty="0" smtClean="0"/>
                        <a:t>СОСТАВЛЯЮЩИЕ НАВЕДЕННОГО НАПРЯЖЕНИЯ</a:t>
                      </a:r>
                      <a:endParaRPr lang="ru-RU"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74" y="1772816"/>
            <a:ext cx="10936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Схема 6"/>
          <p:cNvGraphicFramePr/>
          <p:nvPr>
            <p:extLst>
              <p:ext uri="{D42A27DB-BD31-4B8C-83A1-F6EECF244321}">
                <p14:modId xmlns:p14="http://schemas.microsoft.com/office/powerpoint/2010/main" val="1709493695"/>
              </p:ext>
            </p:extLst>
          </p:nvPr>
        </p:nvGraphicFramePr>
        <p:xfrm>
          <a:off x="1763688" y="1412777"/>
          <a:ext cx="554461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5340" y="1551779"/>
            <a:ext cx="898079" cy="86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Таблица 8"/>
          <p:cNvGraphicFramePr>
            <a:graphicFrameLocks noGrp="1"/>
          </p:cNvGraphicFramePr>
          <p:nvPr>
            <p:extLst>
              <p:ext uri="{D42A27DB-BD31-4B8C-83A1-F6EECF244321}">
                <p14:modId xmlns:p14="http://schemas.microsoft.com/office/powerpoint/2010/main" val="1949118251"/>
              </p:ext>
            </p:extLst>
          </p:nvPr>
        </p:nvGraphicFramePr>
        <p:xfrm>
          <a:off x="407783" y="2996952"/>
          <a:ext cx="8556704" cy="3566160"/>
        </p:xfrm>
        <a:graphic>
          <a:graphicData uri="http://schemas.openxmlformats.org/drawingml/2006/table">
            <a:tbl>
              <a:tblPr firstRow="1" bandRow="1">
                <a:tableStyleId>{2D5ABB26-0587-4C30-8999-92F81FD0307C}</a:tableStyleId>
              </a:tblPr>
              <a:tblGrid>
                <a:gridCol w="3300120"/>
                <a:gridCol w="1872208"/>
                <a:gridCol w="3384376"/>
              </a:tblGrid>
              <a:tr h="370840">
                <a:tc>
                  <a:txBody>
                    <a:bodyPr/>
                    <a:lstStyle/>
                    <a:p>
                      <a:r>
                        <a:rPr lang="ru-RU" sz="1600" dirty="0" smtClean="0"/>
                        <a:t>Обусловлена емкостными связями между проводами</a:t>
                      </a:r>
                      <a:endParaRPr lang="ru-RU" sz="1600" dirty="0"/>
                    </a:p>
                  </a:txBody>
                  <a:tcPr/>
                </a:tc>
                <a:tc>
                  <a:txBody>
                    <a:bodyPr/>
                    <a:lstStyle/>
                    <a:p>
                      <a:endParaRPr lang="ru-RU" sz="1600" dirty="0"/>
                    </a:p>
                  </a:txBody>
                  <a:tcPr/>
                </a:tc>
                <a:tc>
                  <a:txBody>
                    <a:bodyPr/>
                    <a:lstStyle/>
                    <a:p>
                      <a:r>
                        <a:rPr lang="ru-RU" sz="1600" dirty="0" smtClean="0"/>
                        <a:t>Обусловлена наличием пере-</a:t>
                      </a:r>
                      <a:r>
                        <a:rPr lang="ru-RU" sz="1600" dirty="0" err="1" smtClean="0"/>
                        <a:t>менного</a:t>
                      </a:r>
                      <a:r>
                        <a:rPr lang="ru-RU" sz="1600" dirty="0" smtClean="0"/>
                        <a:t> электромагнитного поля</a:t>
                      </a:r>
                      <a:endParaRPr lang="ru-RU" sz="1600" dirty="0"/>
                    </a:p>
                  </a:txBody>
                  <a:tcPr/>
                </a:tc>
              </a:tr>
              <a:tr h="212968">
                <a:tc>
                  <a:txBody>
                    <a:bodyPr/>
                    <a:lstStyle/>
                    <a:p>
                      <a:endParaRPr lang="ru-RU" sz="800" dirty="0"/>
                    </a:p>
                  </a:txBody>
                  <a:tcPr/>
                </a:tc>
                <a:tc>
                  <a:txBody>
                    <a:bodyPr/>
                    <a:lstStyle/>
                    <a:p>
                      <a:endParaRPr lang="ru-RU" sz="800" dirty="0"/>
                    </a:p>
                  </a:txBody>
                  <a:tcPr/>
                </a:tc>
                <a:tc>
                  <a:txBody>
                    <a:bodyPr/>
                    <a:lstStyle/>
                    <a:p>
                      <a:endParaRPr lang="ru-RU" sz="800" dirty="0"/>
                    </a:p>
                  </a:txBody>
                  <a:tcPr/>
                </a:tc>
              </a:tr>
              <a:tr h="370840">
                <a:tc>
                  <a:txBody>
                    <a:bodyPr/>
                    <a:lstStyle/>
                    <a:p>
                      <a:r>
                        <a:rPr lang="ru-RU" sz="1400" dirty="0" smtClean="0"/>
                        <a:t>Электростатическая составляющая</a:t>
                      </a:r>
                      <a:r>
                        <a:rPr lang="ru-RU" sz="1400" baseline="0" dirty="0" smtClean="0"/>
                        <a:t> з</a:t>
                      </a:r>
                      <a:r>
                        <a:rPr lang="ru-RU" sz="1400" dirty="0" smtClean="0"/>
                        <a:t>ависит от величины напряжения на влияющей линии. Чем выше напряжение влияющей линии,</a:t>
                      </a:r>
                      <a:r>
                        <a:rPr lang="ru-RU" sz="1400" baseline="0" dirty="0" smtClean="0"/>
                        <a:t> тем выше электростатическая составляющая. </a:t>
                      </a:r>
                      <a:r>
                        <a:rPr lang="ru-RU" sz="1400" dirty="0" smtClean="0"/>
                        <a:t>Электростатическая</a:t>
                      </a:r>
                      <a:r>
                        <a:rPr lang="ru-RU" sz="1400" baseline="0" dirty="0" smtClean="0"/>
                        <a:t> составляющая может достигать значений до нескольких киловольт, но снизить её до </a:t>
                      </a:r>
                      <a:r>
                        <a:rPr lang="ru-RU" sz="1400" baseline="0" dirty="0" err="1" smtClean="0"/>
                        <a:t>безопасносй</a:t>
                      </a:r>
                      <a:r>
                        <a:rPr lang="ru-RU" sz="1400" baseline="0" dirty="0" smtClean="0"/>
                        <a:t> величины достаточно просто – заземлением отключенной ВЛ.</a:t>
                      </a:r>
                    </a:p>
                  </a:txBody>
                  <a:tcPr/>
                </a:tc>
                <a:tc>
                  <a:txBody>
                    <a:bodyPr/>
                    <a:lstStyle/>
                    <a:p>
                      <a:endParaRPr lang="ru-RU" sz="1600" dirty="0"/>
                    </a:p>
                  </a:txBody>
                  <a:tcPr/>
                </a:tc>
                <a:tc>
                  <a:txBody>
                    <a:bodyPr/>
                    <a:lstStyle/>
                    <a:p>
                      <a:r>
                        <a:rPr lang="ru-RU" sz="1600" dirty="0" smtClean="0"/>
                        <a:t>Электромагнитная составляющая зависит от тока нагрузки на влияющей</a:t>
                      </a:r>
                      <a:r>
                        <a:rPr lang="ru-RU" sz="1600" baseline="0" dirty="0" smtClean="0"/>
                        <a:t> ВЛ. Электромагнитная составляющая достигает меньших размеров, чем электростатическая но снизить её до 25 В значительно сложнее, а в некоторых случаях невозможно. Чем выше ток нагрузки на влияющей линии, тем выше электромагнитная составляющая.</a:t>
                      </a:r>
                      <a:endParaRPr lang="ru-RU" sz="1600" dirty="0"/>
                    </a:p>
                  </a:txBody>
                  <a:tcPr/>
                </a:tc>
              </a:tr>
            </a:tbl>
          </a:graphicData>
        </a:graphic>
      </p:graphicFrame>
    </p:spTree>
    <p:extLst>
      <p:ext uri="{BB962C8B-B14F-4D97-AF65-F5344CB8AC3E}">
        <p14:creationId xmlns:p14="http://schemas.microsoft.com/office/powerpoint/2010/main" val="2431694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8</a:t>
            </a:fld>
            <a:endParaRPr lang="en-US"/>
          </a:p>
        </p:txBody>
      </p:sp>
      <p:sp>
        <p:nvSpPr>
          <p:cNvPr id="5" name="Заголовок 1"/>
          <p:cNvSpPr>
            <a:spLocks noGrp="1"/>
          </p:cNvSpPr>
          <p:nvPr>
            <p:ph type="title"/>
          </p:nvPr>
        </p:nvSpPr>
        <p:spPr>
          <a:xfrm>
            <a:off x="519112" y="260648"/>
            <a:ext cx="8229600" cy="720080"/>
          </a:xfrm>
        </p:spPr>
        <p:txBody>
          <a:bodyPr>
            <a:normAutofit fontScale="90000"/>
          </a:bodyPr>
          <a:lstStyle/>
          <a:p>
            <a:pPr algn="ctr"/>
            <a:r>
              <a:rPr lang="ru-RU" sz="3200" b="1" dirty="0" smtClean="0">
                <a:solidFill>
                  <a:schemeClr val="tx1"/>
                </a:solidFill>
              </a:rPr>
              <a:t>Электрическая опасность: </a:t>
            </a:r>
            <a:br>
              <a:rPr lang="ru-RU" sz="3200" b="1" dirty="0" smtClean="0">
                <a:solidFill>
                  <a:schemeClr val="tx1"/>
                </a:solidFill>
              </a:rPr>
            </a:br>
            <a:r>
              <a:rPr lang="ru-RU" sz="3200" b="1" dirty="0" smtClean="0">
                <a:solidFill>
                  <a:schemeClr val="tx1"/>
                </a:solidFill>
              </a:rPr>
              <a:t>заряд статического электричества</a:t>
            </a:r>
            <a:endParaRPr lang="ru-RU" sz="3200" b="1" dirty="0">
              <a:solidFill>
                <a:schemeClr val="tx1"/>
              </a:solidFill>
            </a:endParaRPr>
          </a:p>
        </p:txBody>
      </p:sp>
      <p:pic>
        <p:nvPicPr>
          <p:cNvPr id="4098" name="Picture 2" descr="http://lemax-static.ru/images/stories/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22" y="3937042"/>
            <a:ext cx="4583510" cy="2586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nti-static.ru/intro/images/whatis_diagram_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653136"/>
            <a:ext cx="3831021" cy="14562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Схема 5"/>
          <p:cNvGraphicFramePr/>
          <p:nvPr>
            <p:extLst>
              <p:ext uri="{D42A27DB-BD31-4B8C-83A1-F6EECF244321}">
                <p14:modId xmlns:p14="http://schemas.microsoft.com/office/powerpoint/2010/main" val="3112652973"/>
              </p:ext>
            </p:extLst>
          </p:nvPr>
        </p:nvGraphicFramePr>
        <p:xfrm>
          <a:off x="557139" y="1196752"/>
          <a:ext cx="8208912"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988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0268078-7C63-40C9-97FB-19ED1922B3DB}" type="slidenum">
              <a:rPr lang="en-US" smtClean="0"/>
              <a:pPr/>
              <a:t>9</a:t>
            </a:fld>
            <a:endParaRPr lang="en-US"/>
          </a:p>
        </p:txBody>
      </p:sp>
      <p:sp>
        <p:nvSpPr>
          <p:cNvPr id="5" name="Заголовок 1"/>
          <p:cNvSpPr>
            <a:spLocks noGrp="1"/>
          </p:cNvSpPr>
          <p:nvPr>
            <p:ph type="title"/>
          </p:nvPr>
        </p:nvSpPr>
        <p:spPr>
          <a:xfrm>
            <a:off x="519112" y="260648"/>
            <a:ext cx="8229600" cy="720080"/>
          </a:xfrm>
        </p:spPr>
        <p:txBody>
          <a:bodyPr>
            <a:normAutofit fontScale="90000"/>
          </a:bodyPr>
          <a:lstStyle/>
          <a:p>
            <a:pPr algn="ctr"/>
            <a:r>
              <a:rPr lang="ru-RU" sz="3200" b="1" dirty="0" smtClean="0">
                <a:solidFill>
                  <a:schemeClr val="tx1"/>
                </a:solidFill>
              </a:rPr>
              <a:t>Электрическая опасность: </a:t>
            </a:r>
            <a:br>
              <a:rPr lang="ru-RU" sz="3200" b="1" dirty="0" smtClean="0">
                <a:solidFill>
                  <a:schemeClr val="tx1"/>
                </a:solidFill>
              </a:rPr>
            </a:br>
            <a:r>
              <a:rPr lang="ru-RU" sz="3200" b="1" dirty="0" smtClean="0">
                <a:solidFill>
                  <a:schemeClr val="tx1"/>
                </a:solidFill>
              </a:rPr>
              <a:t>электрический пробой воздушного промежутка</a:t>
            </a:r>
            <a:endParaRPr lang="ru-RU" sz="3200" b="1" dirty="0">
              <a:solidFill>
                <a:schemeClr val="tx1"/>
              </a:solidFill>
            </a:endParaRPr>
          </a:p>
        </p:txBody>
      </p:sp>
      <p:pic>
        <p:nvPicPr>
          <p:cNvPr id="5122" name="Picture 2" descr="http://forum220.ru/site-img/electrical-breakdown-air-g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2929574"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3892403736"/>
              </p:ext>
            </p:extLst>
          </p:nvPr>
        </p:nvGraphicFramePr>
        <p:xfrm>
          <a:off x="3109085" y="980728"/>
          <a:ext cx="5767827" cy="5535952"/>
        </p:xfrm>
        <a:graphic>
          <a:graphicData uri="http://schemas.openxmlformats.org/drawingml/2006/table">
            <a:tbl>
              <a:tblPr firstRow="1" firstCol="1" bandRow="1">
                <a:tableStyleId>{2D5ABB26-0587-4C30-8999-92F81FD0307C}</a:tableStyleId>
              </a:tblPr>
              <a:tblGrid>
                <a:gridCol w="1922609"/>
                <a:gridCol w="1922609"/>
                <a:gridCol w="1922609"/>
              </a:tblGrid>
              <a:tr h="1050022">
                <a:tc>
                  <a:txBody>
                    <a:bodyPr/>
                    <a:lstStyle/>
                    <a:p>
                      <a:pPr algn="just">
                        <a:spcAft>
                          <a:spcPts val="0"/>
                        </a:spcAft>
                      </a:pPr>
                      <a:r>
                        <a:rPr lang="en-US" sz="1400" dirty="0" err="1">
                          <a:effectLst/>
                        </a:rPr>
                        <a:t>Напряжение</a:t>
                      </a:r>
                      <a:r>
                        <a:rPr lang="en-US" sz="1400" dirty="0">
                          <a:effectLst/>
                        </a:rPr>
                        <a:t> </a:t>
                      </a:r>
                      <a:r>
                        <a:rPr lang="en-US" sz="1400" dirty="0" err="1">
                          <a:effectLst/>
                        </a:rPr>
                        <a:t>электроустановок</a:t>
                      </a:r>
                      <a:r>
                        <a:rPr lang="en-US" sz="1400" dirty="0">
                          <a:effectLst/>
                        </a:rPr>
                        <a:t>, </a:t>
                      </a:r>
                      <a:r>
                        <a:rPr lang="en-US" sz="1400" dirty="0" err="1">
                          <a:effectLst/>
                        </a:rPr>
                        <a:t>кВ</a:t>
                      </a:r>
                      <a:endParaRPr lang="ru-RU" sz="14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1400" dirty="0">
                          <a:effectLst/>
                        </a:rPr>
                        <a:t>Расстояние от работников и применяемых ими инструментов и приспособлений, от временных ограждений, м</a:t>
                      </a:r>
                      <a:endParaRPr lang="ru-RU" sz="14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1400" dirty="0">
                          <a:effectLst/>
                        </a:rPr>
                        <a:t>Расстояния от механизмов и грузоподъемных машин в рабочем и транспортном положении от стропов, грузозахватных приспособлений и грузов, м</a:t>
                      </a:r>
                      <a:endParaRPr lang="ru-RU" sz="14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6">
                <a:tc>
                  <a:txBody>
                    <a:bodyPr/>
                    <a:lstStyle/>
                    <a:p>
                      <a:pPr algn="just">
                        <a:spcAft>
                          <a:spcPts val="0"/>
                        </a:spcAft>
                      </a:pPr>
                      <a:r>
                        <a:rPr lang="en-US" sz="1600">
                          <a:effectLst/>
                        </a:rPr>
                        <a:t>ВЛ до 1</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0,6</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1,0</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37">
                <a:tc>
                  <a:txBody>
                    <a:bodyPr/>
                    <a:lstStyle/>
                    <a:p>
                      <a:pPr algn="just">
                        <a:spcAft>
                          <a:spcPts val="0"/>
                        </a:spcAft>
                      </a:pPr>
                      <a:r>
                        <a:rPr lang="en-US" sz="1600" dirty="0" err="1">
                          <a:effectLst/>
                        </a:rPr>
                        <a:t>Остальные</a:t>
                      </a:r>
                      <a:r>
                        <a:rPr lang="en-US" sz="1600" dirty="0">
                          <a:effectLst/>
                        </a:rPr>
                        <a:t> </a:t>
                      </a:r>
                      <a:r>
                        <a:rPr lang="en-US" sz="1600" dirty="0" err="1">
                          <a:effectLst/>
                        </a:rPr>
                        <a:t>электроустановки</a:t>
                      </a:r>
                      <a:r>
                        <a:rPr lang="en-US" sz="1600" dirty="0">
                          <a:effectLst/>
                        </a:rPr>
                        <a:t>:</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effectLst/>
                        <a:latin typeface="Times New Roman" pitchFamily="18" charset="0"/>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a:effectLst/>
                        <a:latin typeface="Times New Roman" pitchFamily="18" charset="0"/>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37">
                <a:tc>
                  <a:txBody>
                    <a:bodyPr/>
                    <a:lstStyle/>
                    <a:p>
                      <a:pPr algn="just">
                        <a:spcAft>
                          <a:spcPts val="0"/>
                        </a:spcAft>
                      </a:pPr>
                      <a:r>
                        <a:rPr lang="en-US" sz="1600">
                          <a:effectLst/>
                        </a:rPr>
                        <a:t>до 1</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err="1">
                          <a:effectLst/>
                        </a:rPr>
                        <a:t>не</a:t>
                      </a:r>
                      <a:r>
                        <a:rPr lang="en-US" sz="1600" dirty="0">
                          <a:effectLst/>
                        </a:rPr>
                        <a:t> </a:t>
                      </a:r>
                      <a:r>
                        <a:rPr lang="en-US" sz="1600" dirty="0" err="1">
                          <a:effectLst/>
                        </a:rPr>
                        <a:t>нормируется</a:t>
                      </a:r>
                      <a:r>
                        <a:rPr lang="en-US" sz="1600" dirty="0">
                          <a:effectLst/>
                        </a:rPr>
                        <a:t> </a:t>
                      </a:r>
                      <a:endParaRPr lang="ru-RU" sz="1600" dirty="0" smtClean="0">
                        <a:effectLst/>
                      </a:endParaRPr>
                    </a:p>
                    <a:p>
                      <a:pPr algn="just">
                        <a:spcAft>
                          <a:spcPts val="0"/>
                        </a:spcAft>
                      </a:pPr>
                      <a:r>
                        <a:rPr lang="en-US" sz="1600" dirty="0" smtClean="0">
                          <a:effectLst/>
                        </a:rPr>
                        <a:t>(</a:t>
                      </a:r>
                      <a:r>
                        <a:rPr lang="en-US" sz="1600" dirty="0" err="1">
                          <a:effectLst/>
                        </a:rPr>
                        <a:t>без</a:t>
                      </a:r>
                      <a:r>
                        <a:rPr lang="en-US" sz="1600" dirty="0">
                          <a:effectLst/>
                        </a:rPr>
                        <a:t> </a:t>
                      </a:r>
                      <a:r>
                        <a:rPr lang="en-US" sz="1600" dirty="0" err="1">
                          <a:effectLst/>
                        </a:rPr>
                        <a:t>прикосновения</a:t>
                      </a:r>
                      <a:r>
                        <a:rPr lang="en-US" sz="1600" dirty="0">
                          <a:effectLst/>
                        </a:rPr>
                        <a:t>)</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1,0</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6">
                <a:tc>
                  <a:txBody>
                    <a:bodyPr/>
                    <a:lstStyle/>
                    <a:p>
                      <a:pPr algn="just">
                        <a:spcAft>
                          <a:spcPts val="0"/>
                        </a:spcAft>
                      </a:pPr>
                      <a:r>
                        <a:rPr lang="en-US" sz="1600" dirty="0">
                          <a:effectLst/>
                        </a:rPr>
                        <a:t>1 - 35</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0,6</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1,0</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6">
                <a:tc>
                  <a:txBody>
                    <a:bodyPr/>
                    <a:lstStyle/>
                    <a:p>
                      <a:pPr algn="just">
                        <a:spcAft>
                          <a:spcPts val="0"/>
                        </a:spcAft>
                      </a:pPr>
                      <a:r>
                        <a:rPr lang="en-US" sz="1600">
                          <a:effectLst/>
                        </a:rPr>
                        <a:t>60 </a:t>
                      </a:r>
                      <a:r>
                        <a:rPr lang="en-US" sz="1600" u="none" strike="noStrike">
                          <a:effectLst/>
                          <a:hlinkClick r:id="rId3" tooltip="Ссылка на текущий документ"/>
                        </a:rPr>
                        <a:t>&lt;*&gt;</a:t>
                      </a:r>
                      <a:r>
                        <a:rPr lang="en-US" sz="1600">
                          <a:effectLst/>
                        </a:rPr>
                        <a:t> - 110</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1,0</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1,5</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6">
                <a:tc>
                  <a:txBody>
                    <a:bodyPr/>
                    <a:lstStyle/>
                    <a:p>
                      <a:pPr algn="just">
                        <a:spcAft>
                          <a:spcPts val="0"/>
                        </a:spcAft>
                      </a:pPr>
                      <a:r>
                        <a:rPr lang="en-US" sz="1600">
                          <a:effectLst/>
                        </a:rPr>
                        <a:t>150</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1,5</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2,0</a:t>
                      </a:r>
                      <a:endParaRPr lang="ru-RU" sz="160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6">
                <a:tc>
                  <a:txBody>
                    <a:bodyPr/>
                    <a:lstStyle/>
                    <a:p>
                      <a:pPr algn="just">
                        <a:spcAft>
                          <a:spcPts val="0"/>
                        </a:spcAft>
                      </a:pPr>
                      <a:r>
                        <a:rPr lang="en-US" sz="1600" dirty="0">
                          <a:effectLst/>
                        </a:rPr>
                        <a:t>220</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2,0</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a:effectLst/>
                        </a:rPr>
                        <a:t>2,5</a:t>
                      </a:r>
                      <a:endParaRPr lang="ru-RU" sz="1600" dirty="0">
                        <a:effectLst/>
                        <a:latin typeface="Times New Roman" pitchFamily="18" charset="0"/>
                        <a:ea typeface="Calibri"/>
                        <a:cs typeface="Times New Roman" pitchFamily="18" charset="0"/>
                      </a:endParaRPr>
                    </a:p>
                  </a:txBody>
                  <a:tcPr marL="34427" marR="34427" marT="60247" marB="602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4628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6653</TotalTime>
  <Words>4415</Words>
  <Application>Microsoft Office PowerPoint</Application>
  <PresentationFormat>Экран (4:3)</PresentationFormat>
  <Paragraphs>814</Paragraphs>
  <Slides>67</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67</vt:i4>
      </vt:variant>
    </vt:vector>
  </HeadingPairs>
  <TitlesOfParts>
    <vt:vector size="70" baseType="lpstr">
      <vt:lpstr>Поток</vt:lpstr>
      <vt:lpstr>Формула</vt:lpstr>
      <vt:lpstr>Точечный рисунок</vt:lpstr>
      <vt:lpstr>ПРОГРАММА ОБУЧЕНИЯ и ПРОВЕРКИ ЗНАНИЙ  у ЭЛЕКТРОТЕХНИЧЕСКОГО и ЭЛЕКТРОТЕХНОЛОГИЧЕСКОГО ПЕРСОНАЛА                     II-IV гр. по ЭЛЕКТРОБЕЗОПАСНОСТИ </vt:lpstr>
      <vt:lpstr>Программа разработана на основе действующих НТД: </vt:lpstr>
      <vt:lpstr>Основные сведения по теории электротехники: электрический ток,  электрическая цепь.</vt:lpstr>
      <vt:lpstr>ГОСТ 12.1.009-2009 Основные термины и определения электробезопасности</vt:lpstr>
      <vt:lpstr>Презентация PowerPoint</vt:lpstr>
      <vt:lpstr>Электрическая опасность: остаточный заряд</vt:lpstr>
      <vt:lpstr>Электрическая опасность: наведенный заряд</vt:lpstr>
      <vt:lpstr>Электрическая опасность:  заряд статического электричества</vt:lpstr>
      <vt:lpstr>Электрическая опасность:  электрический пробой воздушного промежутка</vt:lpstr>
      <vt:lpstr>Презентация PowerPoint</vt:lpstr>
      <vt:lpstr>Правила устройства электроустановок ПУЭ.  Термины и определения.</vt:lpstr>
      <vt:lpstr>Правила устройства электроустановок ПУЭ. Термины и определения.</vt:lpstr>
      <vt:lpstr>Размещение электроустановок.                                                Классификация электропомещений.</vt:lpstr>
      <vt:lpstr>                  Классификация  помещений    по  опасности поражения  электрическим током</vt:lpstr>
      <vt:lpstr>Классификация  помещений    по  опасности поражения  электрическим током</vt:lpstr>
      <vt:lpstr>Задачи</vt:lpstr>
      <vt:lpstr>Правила устройства электроустановок ПУЭ.  Термины и определения.</vt:lpstr>
      <vt:lpstr>Правила устройства электроустановок.  Классификация ЭУ и окружающей среды.</vt:lpstr>
      <vt:lpstr>Правила устройства электроустановок ПУЭ.  Термины и определения.</vt:lpstr>
      <vt:lpstr>Правила устройства электроустановок ПУЭ.  Термины и определения.</vt:lpstr>
      <vt:lpstr>Презентация PowerPoint</vt:lpstr>
      <vt:lpstr>Презентация PowerPoint</vt:lpstr>
      <vt:lpstr>Правила по охране труда при эксплуатации электроустановок</vt:lpstr>
      <vt:lpstr>Классификация проводящих частей электроустановок</vt:lpstr>
      <vt:lpstr>Презентация PowerPoint</vt:lpstr>
      <vt:lpstr>Задание :  укажите на рисунках ПЧ (ТВЧ, ОПЧ и СПЧ)</vt:lpstr>
      <vt:lpstr>Виды прикосновения к частям, находящимся под напряжением</vt:lpstr>
      <vt:lpstr>Презентация PowerPoint</vt:lpstr>
      <vt:lpstr>Презентация PowerPoint</vt:lpstr>
      <vt:lpstr>Презентация PowerPoint</vt:lpstr>
      <vt:lpstr>Схемы электрических сетей с глухозаземленной нейтралью  и их буквенное обозначение</vt:lpstr>
      <vt:lpstr>Схемы электрических сетей с глухозаземленной нейтралью  и их буквенное обозначение</vt:lpstr>
      <vt:lpstr>Схемы электрических сетей с глухозаземленной нейтралью  и их буквенное обозначение</vt:lpstr>
      <vt:lpstr>Уровни безопасности разновидностей системы TN </vt:lpstr>
      <vt:lpstr>Схемы электрических сетей с глухозаземленной нейтралью и их буквенное обозначение</vt:lpstr>
      <vt:lpstr>Схема электрической сети с изолированной  нейтралью и её буквенное обозначение</vt:lpstr>
      <vt:lpstr>Презентация PowerPoint</vt:lpstr>
      <vt:lpstr>Организационные мероприятия по безопасному выполнению работ в электроустановках:</vt:lpstr>
      <vt:lpstr>Технические мероприятия, обеспечивающие безопасность работ со снятием напряжения</vt:lpstr>
      <vt:lpstr>Презентация PowerPoint</vt:lpstr>
      <vt:lpstr>Средства защиты от поражения электротоком.</vt:lpstr>
      <vt:lpstr>Основные электрозащитные средства для работы в электроустановках</vt:lpstr>
      <vt:lpstr>Плакаты и знаки электробезопасности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Специфика поражающего действия электрического тока.</vt:lpstr>
      <vt:lpstr>ФАКТОРЫ ПОРАЖАЮЩЕГО ДЕЙСТВИЯ ЭЛЕКТРИЧЕСКОГО ТОКА</vt:lpstr>
      <vt:lpstr>Пороговые значения тока</vt:lpstr>
      <vt:lpstr>Схема замещения сопротивления кожи человека</vt:lpstr>
      <vt:lpstr>Пути тока в теле человека</vt:lpstr>
      <vt:lpstr>Характеристика наиболее распространенных  путей тока в теле человека</vt:lpstr>
      <vt:lpstr>Презентация PowerPoint</vt:lpstr>
      <vt:lpstr>Освобождение пострадавшего  от действия электрического тока</vt:lpstr>
      <vt:lpstr>Прежде всего, нужно немедленно отключить электроустановку ближайшим выключателем. При этом надо обезопасить возможное падение пострадавшего и исключить другие травмы. </vt:lpstr>
      <vt:lpstr>Если быстро отключить установку не удаётся, надо немедленно отделить пострадавшего от токоведущей части.  Для отделения воспользоваться любым сухим предметом, не проводящим электрический ток. Изоляцию для собственной безопасности можно обеспечить, используя коврики из резины, сухие доски или толстый слой сухой одежды.</vt:lpstr>
      <vt:lpstr>При подготовке электроустановки  к допуску для проведения работ/экспериментов должно быть решены следующие вопросы: </vt:lpstr>
      <vt:lpstr>                                          НЕ УХОДИМ:</vt:lpstr>
      <vt:lpstr>                  Вопрос от главного энергетика:</vt:lpstr>
      <vt:lpstr>                  Вопрос от главного энергетика:</vt:lpstr>
      <vt:lpstr>Презентация PowerPoint</vt:lpstr>
      <vt:lpstr>                  Подсказка от главного энергетика:</vt:lpstr>
    </vt:vector>
  </TitlesOfParts>
  <Company>ViewSonic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ЭЛЕКТРОБЕЗОПАСНОСТЬ</dc:title>
  <dc:creator>kff</dc:creator>
  <cp:lastModifiedBy>Bannikov</cp:lastModifiedBy>
  <cp:revision>505</cp:revision>
  <dcterms:created xsi:type="dcterms:W3CDTF">2012-11-17T19:01:50Z</dcterms:created>
  <dcterms:modified xsi:type="dcterms:W3CDTF">2023-03-14T03:06:21Z</dcterms:modified>
</cp:coreProperties>
</file>